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58" r:id="rId3"/>
    <p:sldId id="459" r:id="rId4"/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9" r:id="rId13"/>
    <p:sldId id="470" r:id="rId14"/>
    <p:sldId id="471" r:id="rId15"/>
    <p:sldId id="472" r:id="rId16"/>
    <p:sldId id="474" r:id="rId17"/>
    <p:sldId id="475" r:id="rId18"/>
    <p:sldId id="476" r:id="rId19"/>
    <p:sldId id="477" r:id="rId20"/>
    <p:sldId id="479" r:id="rId21"/>
    <p:sldId id="478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74"/>
    <a:srgbClr val="B1AD9F"/>
    <a:srgbClr val="9E0D98"/>
    <a:srgbClr val="FFFA9F"/>
    <a:srgbClr val="FFFF66"/>
    <a:srgbClr val="FCFB51"/>
    <a:srgbClr val="FDFD32"/>
    <a:srgbClr val="008040"/>
    <a:srgbClr val="66FF66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7" autoAdjust="0"/>
    <p:restoredTop sz="76471" autoAdjust="0"/>
  </p:normalViewPr>
  <p:slideViewPr>
    <p:cSldViewPr snapToGrid="0">
      <p:cViewPr varScale="1">
        <p:scale>
          <a:sx n="38" d="100"/>
          <a:sy n="38" d="100"/>
        </p:scale>
        <p:origin x="-1224" y="-104"/>
      </p:cViewPr>
      <p:guideLst>
        <p:guide orient="horz" pos="4319"/>
        <p:guide pos="57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36" d="100"/>
        <a:sy n="236" d="100"/>
      </p:scale>
      <p:origin x="0" y="2560"/>
    </p:cViewPr>
  </p:sorterViewPr>
  <p:notesViewPr>
    <p:cSldViewPr snapToGrid="0" snapToObjects="1">
      <p:cViewPr varScale="1">
        <p:scale>
          <a:sx n="101" d="100"/>
          <a:sy n="101" d="100"/>
        </p:scale>
        <p:origin x="-448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7585D-3319-2848-ADBB-136B33F33AE1}" type="datetimeFigureOut">
              <a:rPr lang="es-ES_tradnl" smtClean="0"/>
              <a:pPr/>
              <a:t>1/18/13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BFF25-F2DD-D44B-8DA9-B766E9B630FE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91776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BE94EF-8A55-4945-808E-E03E18ED1A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7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EA69A7-7C04-8646-9441-1AAE17496DB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082D79-53A5-1F43-B258-5E35C01122D3}" type="slidenum">
              <a:rPr lang="en-US"/>
              <a:pPr/>
              <a:t>2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082D79-53A5-1F43-B258-5E35C01122D3}" type="slidenum">
              <a:rPr lang="en-US"/>
              <a:pPr/>
              <a:t>3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E94EF-8A55-4945-808E-E03E18ED1A1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082D79-53A5-1F43-B258-5E35C01122D3}" type="slidenum">
              <a:rPr lang="en-US"/>
              <a:pPr/>
              <a:t>7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082D79-53A5-1F43-B258-5E35C01122D3}" type="slidenum">
              <a:rPr lang="en-US"/>
              <a:pPr/>
              <a:t>11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082D79-53A5-1F43-B258-5E35C01122D3}" type="slidenum">
              <a:rPr lang="en-US"/>
              <a:pPr/>
              <a:t>18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Jan 15th,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SU2 Release Version 2.0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E72C31D-8AAB-C74A-AB6C-7A200731F7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Jan 15th,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SU2 Release Version 2.0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327632-CE63-A847-914F-A1F825E2A6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Jan 15th,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SU2 Release Version 2.0 Workshop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3880855-7A67-3748-B6A2-A4B8B78A59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tiff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572000" cy="375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2" name="Picture 1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596"/>
            <a:ext cx="3352800" cy="116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1676" y="6543789"/>
            <a:ext cx="1380057" cy="31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Jan 15th, 2013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91733" y="6543789"/>
            <a:ext cx="6841067" cy="31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SU2 Release Version 2.0 Workshop</a:t>
            </a:r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1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4" name="Oval 20"/>
          <p:cNvSpPr>
            <a:spLocks noChangeArrowheads="1"/>
          </p:cNvSpPr>
          <p:nvPr userDrawn="1"/>
        </p:nvSpPr>
        <p:spPr bwMode="auto">
          <a:xfrm>
            <a:off x="109539" y="95250"/>
            <a:ext cx="8591956" cy="2994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noProof="0"/>
          </a:p>
        </p:txBody>
      </p:sp>
      <p:pic>
        <p:nvPicPr>
          <p:cNvPr id="17" name="Picture 16" descr="adl_logo.png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" y="10546"/>
            <a:ext cx="2184652" cy="408185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87500" y="0"/>
            <a:ext cx="648108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543789"/>
            <a:ext cx="567256" cy="31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fld id="{651D3F06-29C6-BB45-B1A9-E8865DC8A2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Imagen 21" descr="SU_BlockStree_2color.tif"/>
          <p:cNvPicPr>
            <a:picLocks noChangeAspect="1"/>
          </p:cNvPicPr>
          <p:nvPr userDrawn="1"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" y="470807"/>
            <a:ext cx="433310" cy="577747"/>
          </a:xfrm>
          <a:prstGeom prst="rect">
            <a:avLst/>
          </a:prstGeom>
        </p:spPr>
      </p:pic>
      <p:pic>
        <p:nvPicPr>
          <p:cNvPr id="15" name="Imagen 12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05" y="229157"/>
            <a:ext cx="863682" cy="73719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3200" b="0">
          <a:solidFill>
            <a:srgbClr val="800000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2.emf"/><Relationship Id="rId8" Type="http://schemas.openxmlformats.org/officeDocument/2006/relationships/image" Target="../media/image25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2.emf"/><Relationship Id="rId6" Type="http://schemas.openxmlformats.org/officeDocument/2006/relationships/image" Target="../media/image25.png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su2.stanford.edu" TargetMode="External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fd-online.com/Forums/su2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emf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hyperlink" Target="http://adl.stanford.edu/docs/display/SUSQUARED/SU2+Home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7.jpg"/><Relationship Id="rId7" Type="http://schemas.openxmlformats.org/officeDocument/2006/relationships/image" Target="../media/image2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261457" y="2679699"/>
            <a:ext cx="4556826" cy="3464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800" b="1" i="1" dirty="0">
                <a:latin typeface="Arial"/>
                <a:cs typeface="Arial"/>
              </a:rPr>
              <a:t>SU</a:t>
            </a:r>
            <a:r>
              <a:rPr lang="en-US" sz="1800" b="1" i="1" baseline="30000" dirty="0">
                <a:latin typeface="Arial"/>
                <a:cs typeface="Arial"/>
              </a:rPr>
              <a:t>2</a:t>
            </a:r>
            <a:r>
              <a:rPr lang="en-US" sz="1800" b="1" i="1" dirty="0">
                <a:latin typeface="Arial"/>
                <a:cs typeface="Arial"/>
              </a:rPr>
              <a:t> Release Version 2.0 </a:t>
            </a:r>
            <a:r>
              <a:rPr lang="en-US" sz="1800" b="1" i="1" dirty="0" smtClean="0">
                <a:latin typeface="Arial"/>
                <a:cs typeface="Arial"/>
              </a:rPr>
              <a:t>Workshop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 b="1" i="1" dirty="0" smtClean="0">
                <a:solidFill>
                  <a:schemeClr val="bg2"/>
                </a:solidFill>
                <a:latin typeface="Arial"/>
                <a:cs typeface="Arial"/>
              </a:rPr>
              <a:t>Stanford University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 b="1" i="1" dirty="0" smtClean="0">
                <a:solidFill>
                  <a:schemeClr val="bg2"/>
                </a:solidFill>
                <a:latin typeface="Arial"/>
                <a:cs typeface="Arial"/>
              </a:rPr>
              <a:t>Tuesday</a:t>
            </a:r>
            <a:r>
              <a:rPr lang="en-US" sz="1800" b="1" i="1" dirty="0">
                <a:solidFill>
                  <a:schemeClr val="bg2"/>
                </a:solidFill>
                <a:latin typeface="Arial"/>
                <a:cs typeface="Arial"/>
              </a:rPr>
              <a:t>, January 15</a:t>
            </a:r>
            <a:r>
              <a:rPr lang="en-US" sz="1800" b="1" i="1" baseline="30000" dirty="0">
                <a:solidFill>
                  <a:schemeClr val="bg2"/>
                </a:solidFill>
                <a:latin typeface="Arial"/>
                <a:cs typeface="Arial"/>
              </a:rPr>
              <a:t>th</a:t>
            </a:r>
            <a:r>
              <a:rPr lang="en-US" sz="1800" b="1" i="1" dirty="0">
                <a:solidFill>
                  <a:schemeClr val="bg2"/>
                </a:solidFill>
                <a:latin typeface="Arial"/>
                <a:cs typeface="Arial"/>
              </a:rPr>
              <a:t>, 2013</a:t>
            </a:r>
          </a:p>
          <a:p>
            <a:pPr eaLnBrk="1" hangingPunct="1">
              <a:spcBef>
                <a:spcPct val="20000"/>
              </a:spcBef>
            </a:pPr>
            <a:endParaRPr lang="en-US" sz="1800" b="1" i="1" dirty="0" smtClean="0">
              <a:latin typeface="Arial"/>
              <a:cs typeface="Arial"/>
            </a:endParaRPr>
          </a:p>
          <a:p>
            <a:pPr eaLnBrk="1" hangingPunct="1">
              <a:spcBef>
                <a:spcPct val="20000"/>
              </a:spcBef>
            </a:pPr>
            <a:r>
              <a:rPr lang="pl-PL" sz="1600" b="1" i="1" u="sng" smtClean="0">
                <a:latin typeface="Arial"/>
                <a:cs typeface="Arial"/>
              </a:rPr>
              <a:t>Dr. F</a:t>
            </a:r>
            <a:r>
              <a:rPr lang="pl-PL" sz="1600" b="1" i="1" u="sng" dirty="0" smtClean="0">
                <a:latin typeface="Arial"/>
                <a:cs typeface="Arial"/>
              </a:rPr>
              <a:t>. Palacios</a:t>
            </a:r>
            <a:r>
              <a:rPr lang="pl-PL" sz="1600" b="1" i="1" dirty="0" smtClean="0">
                <a:latin typeface="Arial"/>
                <a:cs typeface="Arial"/>
              </a:rPr>
              <a:t> and Prof.</a:t>
            </a:r>
            <a:r>
              <a:rPr lang="en-US" sz="1600" b="1" i="1" dirty="0" smtClean="0">
                <a:latin typeface="Arial"/>
                <a:cs typeface="Arial"/>
              </a:rPr>
              <a:t> J. J. Alonso</a:t>
            </a:r>
            <a:endParaRPr lang="pl-PL" sz="1600" b="1" i="1" dirty="0" smtClean="0">
              <a:latin typeface="Arial"/>
              <a:cs typeface="Arial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1400" b="1" i="1" dirty="0" smtClean="0">
                <a:solidFill>
                  <a:schemeClr val="bg2"/>
                </a:solidFill>
                <a:latin typeface="Arial"/>
                <a:cs typeface="Arial"/>
              </a:rPr>
              <a:t>Department </a:t>
            </a:r>
            <a:r>
              <a:rPr lang="en-US" sz="1400" b="1" i="1" dirty="0">
                <a:solidFill>
                  <a:schemeClr val="bg2"/>
                </a:solidFill>
                <a:latin typeface="Arial"/>
                <a:cs typeface="Arial"/>
              </a:rPr>
              <a:t>of Aeronautics &amp; Astronautics</a:t>
            </a:r>
          </a:p>
          <a:p>
            <a:pPr eaLnBrk="1" hangingPunct="1">
              <a:spcBef>
                <a:spcPct val="20000"/>
              </a:spcBef>
            </a:pPr>
            <a:r>
              <a:rPr lang="en-US" sz="1400" b="1" i="1" dirty="0">
                <a:solidFill>
                  <a:schemeClr val="bg2"/>
                </a:solidFill>
                <a:latin typeface="Arial"/>
                <a:cs typeface="Arial"/>
              </a:rPr>
              <a:t>Stanford </a:t>
            </a:r>
            <a:r>
              <a:rPr lang="en-US" sz="1400" b="1" i="1" dirty="0" smtClean="0">
                <a:solidFill>
                  <a:schemeClr val="bg2"/>
                </a:solidFill>
                <a:latin typeface="Arial"/>
                <a:cs typeface="Arial"/>
              </a:rPr>
              <a:t>University</a:t>
            </a:r>
            <a:endParaRPr lang="en-US" sz="1400" i="1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249061" y="742574"/>
            <a:ext cx="7782684" cy="150495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b="1" i="1" dirty="0" smtClean="0">
                <a:latin typeface="Arial"/>
                <a:cs typeface="Arial"/>
              </a:rPr>
              <a:t>Welcome and introduction to SU</a:t>
            </a:r>
            <a:r>
              <a:rPr lang="en-US" b="1" i="1" baseline="30000" dirty="0" smtClean="0">
                <a:latin typeface="Arial"/>
                <a:cs typeface="Arial"/>
              </a:rPr>
              <a:t>2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7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83" y="2546220"/>
            <a:ext cx="3921277" cy="334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 bwMode="auto">
          <a:xfrm>
            <a:off x="8034399" y="150898"/>
            <a:ext cx="1084455" cy="880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025" y="5061546"/>
            <a:ext cx="4170053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pl-PL" sz="1600" i="1" dirty="0" smtClean="0">
                <a:latin typeface="Calibri"/>
                <a:cs typeface="Calibri"/>
              </a:rPr>
              <a:t>SU</a:t>
            </a:r>
            <a:r>
              <a:rPr lang="pl-PL" sz="1600" i="1" baseline="30000" dirty="0" smtClean="0">
                <a:latin typeface="Calibri"/>
                <a:cs typeface="Calibri"/>
              </a:rPr>
              <a:t>2</a:t>
            </a:r>
            <a:r>
              <a:rPr lang="pl-PL" sz="1600" i="1" dirty="0" smtClean="0">
                <a:latin typeface="Calibri"/>
                <a:cs typeface="Calibri"/>
              </a:rPr>
              <a:t> Development Team: </a:t>
            </a:r>
            <a:r>
              <a:rPr lang="pl-PL" sz="1600" i="1" dirty="0">
                <a:latin typeface="Calibri"/>
                <a:cs typeface="Calibri"/>
              </a:rPr>
              <a:t>J. J. </a:t>
            </a:r>
            <a:r>
              <a:rPr lang="pl-PL" sz="1600" i="1" dirty="0" smtClean="0">
                <a:latin typeface="Calibri"/>
                <a:cs typeface="Calibri"/>
              </a:rPr>
              <a:t>Alonso, F</a:t>
            </a:r>
            <a:r>
              <a:rPr lang="pl-PL" sz="1600" i="1" dirty="0">
                <a:latin typeface="Calibri"/>
                <a:cs typeface="Calibri"/>
              </a:rPr>
              <a:t>. Palacios, K. </a:t>
            </a:r>
            <a:r>
              <a:rPr lang="pl-PL" sz="1600" i="1" dirty="0" smtClean="0">
                <a:latin typeface="Calibri"/>
                <a:cs typeface="Calibri"/>
              </a:rPr>
              <a:t>Duraisamy, M</a:t>
            </a:r>
            <a:r>
              <a:rPr lang="pl-PL" sz="1600" i="1" dirty="0">
                <a:latin typeface="Calibri"/>
                <a:cs typeface="Calibri"/>
              </a:rPr>
              <a:t>. R. </a:t>
            </a:r>
            <a:r>
              <a:rPr lang="pl-PL" sz="1600" i="1" dirty="0" err="1">
                <a:latin typeface="Calibri"/>
                <a:cs typeface="Calibri"/>
              </a:rPr>
              <a:t>Colonno</a:t>
            </a:r>
            <a:r>
              <a:rPr lang="pl-PL" sz="1600" i="1" dirty="0" smtClean="0">
                <a:latin typeface="Calibri"/>
                <a:cs typeface="Calibri"/>
              </a:rPr>
              <a:t>, A</a:t>
            </a:r>
            <a:r>
              <a:rPr lang="pl-PL" sz="1600" i="1" dirty="0">
                <a:latin typeface="Calibri"/>
                <a:cs typeface="Calibri"/>
              </a:rPr>
              <a:t>. C. </a:t>
            </a:r>
            <a:r>
              <a:rPr lang="pl-PL" sz="1600" i="1" dirty="0" err="1">
                <a:latin typeface="Calibri"/>
                <a:cs typeface="Calibri"/>
              </a:rPr>
              <a:t>Aranake</a:t>
            </a:r>
            <a:r>
              <a:rPr lang="pl-PL" sz="1600" i="1" dirty="0">
                <a:latin typeface="Calibri"/>
                <a:cs typeface="Calibri"/>
              </a:rPr>
              <a:t>,    </a:t>
            </a:r>
            <a:r>
              <a:rPr lang="pl-PL" sz="1600" i="1" dirty="0" smtClean="0">
                <a:latin typeface="Calibri"/>
                <a:cs typeface="Calibri"/>
              </a:rPr>
              <a:t>    A</a:t>
            </a:r>
            <a:r>
              <a:rPr lang="pl-PL" sz="1600" i="1" dirty="0">
                <a:latin typeface="Calibri"/>
                <a:cs typeface="Calibri"/>
              </a:rPr>
              <a:t>. Campos, S. R. </a:t>
            </a:r>
            <a:r>
              <a:rPr lang="pl-PL" sz="1600" i="1" dirty="0" err="1">
                <a:latin typeface="Calibri"/>
                <a:cs typeface="Calibri"/>
              </a:rPr>
              <a:t>Copeland</a:t>
            </a:r>
            <a:r>
              <a:rPr lang="pl-PL" sz="1600" i="1" dirty="0">
                <a:latin typeface="Calibri"/>
                <a:cs typeface="Calibri"/>
              </a:rPr>
              <a:t>, T. D. Economon, </a:t>
            </a:r>
            <a:r>
              <a:rPr lang="pl-PL" sz="1600" i="1" dirty="0" smtClean="0">
                <a:latin typeface="Calibri"/>
                <a:cs typeface="Calibri"/>
              </a:rPr>
              <a:t>          A</a:t>
            </a:r>
            <a:r>
              <a:rPr lang="pl-PL" sz="1600" i="1" dirty="0">
                <a:latin typeface="Calibri"/>
                <a:cs typeface="Calibri"/>
              </a:rPr>
              <a:t>. K. </a:t>
            </a:r>
            <a:r>
              <a:rPr lang="pl-PL" sz="1600" i="1" dirty="0" err="1">
                <a:latin typeface="Calibri"/>
                <a:cs typeface="Calibri"/>
              </a:rPr>
              <a:t>Lonkar</a:t>
            </a:r>
            <a:r>
              <a:rPr lang="pl-PL" sz="1600" i="1" dirty="0">
                <a:latin typeface="Calibri"/>
                <a:cs typeface="Calibri"/>
              </a:rPr>
              <a:t>, T. W. </a:t>
            </a:r>
            <a:r>
              <a:rPr lang="pl-PL" sz="1600" i="1" dirty="0" err="1">
                <a:latin typeface="Calibri"/>
                <a:cs typeface="Calibri"/>
              </a:rPr>
              <a:t>Lukaczyk</a:t>
            </a:r>
            <a:r>
              <a:rPr lang="pl-PL" sz="1600" i="1" dirty="0">
                <a:latin typeface="Calibri"/>
                <a:cs typeface="Calibri"/>
              </a:rPr>
              <a:t>, T. W. R. </a:t>
            </a:r>
            <a:r>
              <a:rPr lang="pl-PL" sz="1600" i="1" dirty="0" smtClean="0">
                <a:latin typeface="Calibri"/>
                <a:cs typeface="Calibri"/>
              </a:rPr>
              <a:t>Taylor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95"/>
    </mc:Choice>
    <mc:Fallback xmlns="">
      <p:transition xmlns:p14="http://schemas.microsoft.com/office/powerpoint/2010/main" spd="slow" advTm="5939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SU</a:t>
            </a:r>
            <a:r>
              <a:rPr lang="en-US" baseline="30000" dirty="0" smtClean="0"/>
              <a:t>2</a:t>
            </a:r>
            <a:r>
              <a:rPr lang="en-US" dirty="0" smtClean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Multi-physics </a:t>
            </a:r>
            <a:r>
              <a:rPr lang="en-US" sz="2400" dirty="0"/>
              <a:t>s</a:t>
            </a:r>
            <a:r>
              <a:rPr lang="en-US" sz="2400" dirty="0" smtClean="0"/>
              <a:t>hape optimization.</a:t>
            </a:r>
            <a:endParaRPr lang="en-US" sz="2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8055" y="1222210"/>
            <a:ext cx="2915458" cy="34649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Shape </a:t>
            </a:r>
            <a:r>
              <a:rPr lang="en-US" sz="2400" b="1" dirty="0" smtClean="0"/>
              <a:t>Optimization</a:t>
            </a:r>
          </a:p>
          <a:p>
            <a:pPr lvl="0"/>
            <a:r>
              <a:rPr lang="en-US" sz="2000" dirty="0"/>
              <a:t>Self-contained optimization </a:t>
            </a:r>
            <a:r>
              <a:rPr lang="en-US" sz="2000" dirty="0" err="1" smtClean="0"/>
              <a:t>env</a:t>
            </a:r>
            <a:r>
              <a:rPr lang="en-US" sz="2000" dirty="0" smtClean="0"/>
              <a:t>.</a:t>
            </a:r>
          </a:p>
          <a:p>
            <a:pPr lvl="0"/>
            <a:r>
              <a:rPr lang="en-US" sz="2000" dirty="0" smtClean="0"/>
              <a:t>Gradient </a:t>
            </a:r>
            <a:r>
              <a:rPr lang="en-US" sz="2000" dirty="0"/>
              <a:t>computation using </a:t>
            </a:r>
            <a:r>
              <a:rPr lang="en-US" sz="2000" dirty="0" smtClean="0"/>
              <a:t>adjoint approach.</a:t>
            </a:r>
            <a:endParaRPr lang="en-US" sz="2000" dirty="0"/>
          </a:p>
          <a:p>
            <a:pPr lvl="0"/>
            <a:r>
              <a:rPr lang="en-US" sz="2000" dirty="0"/>
              <a:t>3D design variable </a:t>
            </a:r>
            <a:r>
              <a:rPr lang="en-US" sz="2000" dirty="0" smtClean="0"/>
              <a:t>definition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dirty="0"/>
              <a:t>b</a:t>
            </a:r>
            <a:r>
              <a:rPr lang="en-US" sz="2000" dirty="0" smtClean="0"/>
              <a:t>uilt</a:t>
            </a:r>
            <a:r>
              <a:rPr lang="en-US" sz="2000" dirty="0"/>
              <a:t>-in geometry and mesh </a:t>
            </a:r>
            <a:r>
              <a:rPr lang="en-US" sz="2000" dirty="0" smtClean="0"/>
              <a:t>deformation. </a:t>
            </a:r>
            <a:endParaRPr lang="en-US" sz="20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>
                <a:latin typeface="Calibri"/>
                <a:cs typeface="Calibri"/>
              </a:rPr>
              <a:t>Jan 7th, 2013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Stanford University Unstructured (SU2)</a:t>
            </a:r>
            <a:endParaRPr lang="en-US">
              <a:latin typeface="Calibri"/>
              <a:cs typeface="Calibr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919332" y="2931974"/>
            <a:ext cx="2419350" cy="2033776"/>
            <a:chOff x="1988784" y="4344358"/>
            <a:chExt cx="2419350" cy="2033776"/>
          </a:xfrm>
        </p:grpSpPr>
        <p:pic>
          <p:nvPicPr>
            <p:cNvPr id="1040" name="Picture 365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784" y="4517584"/>
              <a:ext cx="2419350" cy="186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527626" y="4344358"/>
              <a:ext cx="1460500" cy="265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D8D8D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38100" dist="25400" dir="5400000" algn="ctr" rotWithShape="0">
                      <a:srgbClr val="00000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43" name="Imagen 306" descr="Description: ::::private:var:folders:QW:QWuy0olpF-CTTnIvVZpyLE+++TI:-Tmp-:com.apple.mail.drag-T0x100520100.tmp.xDY6ks:CT_ffd.pn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92760">
            <a:off x="6392863" y="3189540"/>
            <a:ext cx="234950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Imagen 305" descr="Description: ::::private:var:folders:QW:QWuy0olpF-CTTnIvVZpyLE+++TI:-Tmp-:com.apple.mail.drag:ct_cp.pn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1217865"/>
            <a:ext cx="200183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laceholder" descr="Description: :cornerstone images:42-16573018-REV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1208340"/>
            <a:ext cx="1990725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1046" name="Picture 3" descr="Description: caradonna.pdf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1414715"/>
            <a:ext cx="2586038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D 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91" t="-13496" r="-13332" b="-10211"/>
          <a:stretch>
            <a:fillRect/>
          </a:stretch>
        </p:blipFill>
        <p:spPr bwMode="auto">
          <a:xfrm>
            <a:off x="2981325" y="1203741"/>
            <a:ext cx="6015038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ine 24"/>
          <p:cNvSpPr>
            <a:spLocks noChangeShapeType="1"/>
          </p:cNvSpPr>
          <p:nvPr/>
        </p:nvSpPr>
        <p:spPr bwMode="auto">
          <a:xfrm>
            <a:off x="6018213" y="1206752"/>
            <a:ext cx="0" cy="231775"/>
          </a:xfrm>
          <a:prstGeom prst="line">
            <a:avLst/>
          </a:prstGeom>
          <a:noFill/>
          <a:ln w="12700">
            <a:solidFill>
              <a:srgbClr val="D8D8D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38100" dist="25400" dir="5400000" algn="ctr" rotWithShape="0">
                    <a:srgbClr val="000000">
                      <a:alpha val="35001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6834188" y="2325940"/>
            <a:ext cx="419100" cy="541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rgbClr val="D8D8D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5400" dir="5400000" algn="ctr" rotWithShape="0">
                    <a:srgbClr val="000000">
                      <a:alpha val="35001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8323263" y="1322640"/>
            <a:ext cx="463550" cy="579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rgbClr val="D8D8D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5400" dir="5400000" algn="ctr" rotWithShape="0">
                    <a:srgbClr val="000000">
                      <a:alpha val="35001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6624638" y="2273552"/>
            <a:ext cx="71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ews Gothic MT" charset="0"/>
                <a:ea typeface="ÇlÇr ñæí©" charset="0"/>
              </a:rPr>
              <a:t>Pressure Coefficient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8123238" y="1248027"/>
            <a:ext cx="88265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ews Gothic MT" charset="0"/>
                <a:ea typeface="ÇlÇr ñæí©" charset="0"/>
              </a:rPr>
              <a:t>Torque Sensitivity to Shape Deformations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2986088" y="3156202"/>
            <a:ext cx="12112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ews Gothic MT" charset="0"/>
                <a:ea typeface="ÇlÇr ñæí©" charset="0"/>
              </a:rPr>
              <a:t>Torque Coefficient Response Surface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Marcador de contenido 2"/>
          <p:cNvSpPr txBox="1">
            <a:spLocks/>
          </p:cNvSpPr>
          <p:nvPr/>
        </p:nvSpPr>
        <p:spPr bwMode="auto">
          <a:xfrm>
            <a:off x="273692" y="4697410"/>
            <a:ext cx="8604828" cy="176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Multi-Physics Simulations</a:t>
            </a:r>
          </a:p>
          <a:p>
            <a:pPr lvl="0"/>
            <a:r>
              <a:rPr lang="en-US" sz="2000" dirty="0" smtClean="0"/>
              <a:t>Simultaneous </a:t>
            </a:r>
            <a:r>
              <a:rPr lang="en-US" sz="2000" dirty="0"/>
              <a:t>analysis of different </a:t>
            </a:r>
            <a:r>
              <a:rPr lang="en-US" sz="2000" dirty="0" smtClean="0"/>
              <a:t>equation sets with tight coupling.</a:t>
            </a:r>
            <a:endParaRPr lang="en-US" sz="2000" dirty="0"/>
          </a:p>
          <a:p>
            <a:pPr lvl="0"/>
            <a:r>
              <a:rPr lang="en-US" sz="2000" dirty="0"/>
              <a:t>Free surface </a:t>
            </a:r>
            <a:r>
              <a:rPr lang="en-US" sz="2000" dirty="0" smtClean="0"/>
              <a:t>simulations, noise, fluid structure, etc.</a:t>
            </a:r>
            <a:endParaRPr lang="en-US" sz="2000" dirty="0"/>
          </a:p>
          <a:p>
            <a:pPr lvl="0"/>
            <a:r>
              <a:rPr lang="en-US" sz="2000" dirty="0"/>
              <a:t>Multi-species plasma solver for simulating ionized </a:t>
            </a:r>
            <a:r>
              <a:rPr lang="en-US" sz="2000" dirty="0" smtClean="0"/>
              <a:t>flows.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41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35"/>
    </mc:Choice>
    <mc:Fallback xmlns="">
      <p:transition xmlns:p14="http://schemas.microsoft.com/office/powerpoint/2010/main" spd="slow" advTm="5783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476" y="1983704"/>
            <a:ext cx="4366382" cy="39079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solidFill>
                  <a:schemeClr val="bg2"/>
                </a:solidFill>
                <a:ea typeface="ＭＳ Ｐゴシック" charset="-128"/>
              </a:rPr>
              <a:t>Motivation</a:t>
            </a:r>
          </a:p>
          <a:p>
            <a:pPr>
              <a:defRPr/>
            </a:pPr>
            <a:r>
              <a:rPr lang="en-US" sz="2800" dirty="0" smtClean="0">
                <a:solidFill>
                  <a:srgbClr val="808080"/>
                </a:solidFill>
                <a:ea typeface="ＭＳ Ｐゴシック" charset="-128"/>
              </a:rPr>
              <a:t>Why SU</a:t>
            </a:r>
            <a:r>
              <a:rPr lang="en-US" sz="2800" baseline="30000" dirty="0" smtClean="0">
                <a:solidFill>
                  <a:srgbClr val="808080"/>
                </a:solidFill>
                <a:ea typeface="ＭＳ Ｐゴシック" charset="-128"/>
              </a:rPr>
              <a:t>2</a:t>
            </a:r>
            <a:r>
              <a:rPr lang="en-US" sz="2800" dirty="0" smtClean="0">
                <a:solidFill>
                  <a:srgbClr val="808080"/>
                </a:solidFill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2800" dirty="0" smtClean="0">
                <a:ea typeface="ＭＳ Ｐゴシック" charset="-128"/>
              </a:rPr>
              <a:t>Current capabilities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Conclusions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br>
              <a:rPr lang="en-US" smtClean="0"/>
            </a:br>
            <a:endParaRPr lang="en-US" sz="240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 7th, 2013</a:t>
            </a:r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92" y="1849209"/>
            <a:ext cx="3921277" cy="334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 bwMode="auto">
          <a:xfrm>
            <a:off x="8034399" y="150898"/>
            <a:ext cx="1084455" cy="880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55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xmlns:p14="http://schemas.microsoft.com/office/powerpoint/2010/main" spd="slow" advTm="3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Current capabilities</a:t>
            </a:r>
            <a:br>
              <a:rPr lang="en-US" dirty="0">
                <a:ea typeface="ＭＳ Ｐゴシック" charset="-128"/>
              </a:rPr>
            </a:br>
            <a:r>
              <a:rPr lang="en-US" sz="2400" dirty="0" smtClean="0"/>
              <a:t>High fidelity analysis (I/II)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180" y="1320214"/>
            <a:ext cx="4203971" cy="510361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 smtClean="0"/>
              <a:t>Verification and Validation </a:t>
            </a:r>
            <a:r>
              <a:rPr lang="en-US" dirty="0" smtClean="0"/>
              <a:t>is critical.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It should </a:t>
            </a:r>
            <a:r>
              <a:rPr lang="en-US" dirty="0"/>
              <a:t>address </a:t>
            </a:r>
            <a:r>
              <a:rPr lang="en-US" b="1" dirty="0"/>
              <a:t>the consistency of the numerical methods</a:t>
            </a:r>
            <a:r>
              <a:rPr lang="en-US" dirty="0"/>
              <a:t>, the </a:t>
            </a:r>
            <a:r>
              <a:rPr lang="en-US" b="1" dirty="0"/>
              <a:t>accuracy </a:t>
            </a:r>
            <a:r>
              <a:rPr lang="en-US" dirty="0"/>
              <a:t>assessment for different critical application cases, and </a:t>
            </a:r>
            <a:r>
              <a:rPr lang="en-US" b="1" dirty="0"/>
              <a:t>sensitivity studies</a:t>
            </a:r>
            <a:r>
              <a:rPr lang="en-US" dirty="0"/>
              <a:t> with respect to </a:t>
            </a:r>
            <a:r>
              <a:rPr lang="en-US" dirty="0" smtClean="0"/>
              <a:t>parameters.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Compressible </a:t>
            </a:r>
            <a:r>
              <a:rPr lang="en-US" dirty="0"/>
              <a:t>RANS </a:t>
            </a:r>
            <a:r>
              <a:rPr lang="en-US" dirty="0" smtClean="0"/>
              <a:t>simulation.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Rotating </a:t>
            </a:r>
            <a:r>
              <a:rPr lang="en-US" dirty="0"/>
              <a:t>frame </a:t>
            </a:r>
            <a:r>
              <a:rPr lang="en-US" dirty="0" smtClean="0"/>
              <a:t>simulations.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Supersonic simulations.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Low</a:t>
            </a:r>
            <a:r>
              <a:rPr lang="en-US" dirty="0"/>
              <a:t>-Mach </a:t>
            </a:r>
            <a:r>
              <a:rPr lang="en-US" dirty="0" smtClean="0"/>
              <a:t>simulations.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Time</a:t>
            </a:r>
            <a:r>
              <a:rPr lang="en-US" dirty="0"/>
              <a:t>-accurate, unsteady </a:t>
            </a:r>
            <a:r>
              <a:rPr lang="en-US" dirty="0" smtClean="0"/>
              <a:t>simulation.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Free</a:t>
            </a:r>
            <a:r>
              <a:rPr lang="en-US" dirty="0"/>
              <a:t>-surface </a:t>
            </a:r>
            <a:r>
              <a:rPr lang="en-US" dirty="0" smtClean="0"/>
              <a:t>simulation.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Plasma simulation.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c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27" y="1809865"/>
            <a:ext cx="2589134" cy="2302338"/>
          </a:xfrm>
          <a:prstGeom prst="rect">
            <a:avLst/>
          </a:prstGeom>
        </p:spPr>
      </p:pic>
      <p:pic>
        <p:nvPicPr>
          <p:cNvPr id="8" name="Picture 7" descr="c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553" y="2511748"/>
            <a:ext cx="2387550" cy="2123083"/>
          </a:xfrm>
          <a:prstGeom prst="rect">
            <a:avLst/>
          </a:prstGeom>
        </p:spPr>
      </p:pic>
      <p:pic>
        <p:nvPicPr>
          <p:cNvPr id="9" name="Picture 8" descr="c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18" y="3177100"/>
            <a:ext cx="2294261" cy="2040127"/>
          </a:xfrm>
          <a:prstGeom prst="rect">
            <a:avLst/>
          </a:prstGeom>
        </p:spPr>
      </p:pic>
      <p:pic>
        <p:nvPicPr>
          <p:cNvPr id="10" name="Picture 9" descr="cp_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15" y="3732295"/>
            <a:ext cx="2290085" cy="20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Current capabilities</a:t>
            </a:r>
            <a:br>
              <a:rPr lang="en-US" dirty="0">
                <a:ea typeface="ＭＳ Ｐゴシック" charset="-128"/>
              </a:rPr>
            </a:br>
            <a:r>
              <a:rPr lang="en-US" sz="2400" dirty="0" smtClean="0"/>
              <a:t>High fidelity analysis (II/II)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 descr="Caradon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3" y="1612058"/>
            <a:ext cx="3818369" cy="3507025"/>
          </a:xfrm>
          <a:prstGeom prst="rect">
            <a:avLst/>
          </a:prstGeom>
        </p:spPr>
      </p:pic>
      <p:pic>
        <p:nvPicPr>
          <p:cNvPr id="15" name="Picture 14" descr="FreeSurf_Subcritica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74" y="1601907"/>
            <a:ext cx="2456438" cy="2184340"/>
          </a:xfrm>
          <a:prstGeom prst="rect">
            <a:avLst/>
          </a:prstGeom>
        </p:spPr>
      </p:pic>
      <p:pic>
        <p:nvPicPr>
          <p:cNvPr id="17" name="Picture 16" descr="NACA64A010_RAN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16" y="1501634"/>
            <a:ext cx="2635250" cy="2342444"/>
          </a:xfrm>
          <a:prstGeom prst="rect">
            <a:avLst/>
          </a:prstGeom>
        </p:spPr>
      </p:pic>
      <p:pic>
        <p:nvPicPr>
          <p:cNvPr id="18" name="Picture 17" descr="Electron_Mach_contou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06" y="4376206"/>
            <a:ext cx="1857172" cy="1516177"/>
          </a:xfrm>
          <a:prstGeom prst="rect">
            <a:avLst/>
          </a:prstGeom>
        </p:spPr>
      </p:pic>
      <p:pic>
        <p:nvPicPr>
          <p:cNvPr id="19" name="Picture 18" descr="ThreeCurves_coloured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78" y="4200770"/>
            <a:ext cx="2748576" cy="1953845"/>
          </a:xfrm>
          <a:prstGeom prst="rect">
            <a:avLst/>
          </a:prstGeom>
        </p:spPr>
      </p:pic>
      <p:pic>
        <p:nvPicPr>
          <p:cNvPr id="20" name="Picture 19" descr="Roe_Turkel_Result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t="45299" b="30769"/>
          <a:stretch/>
        </p:blipFill>
        <p:spPr>
          <a:xfrm>
            <a:off x="418529" y="5377581"/>
            <a:ext cx="3399692" cy="8857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200508" y="1487326"/>
            <a:ext cx="8822352" cy="49131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H="1">
            <a:off x="4026869" y="1487327"/>
            <a:ext cx="66836" cy="4913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endCxn id="10" idx="3"/>
          </p:cNvCxnSpPr>
          <p:nvPr/>
        </p:nvCxnSpPr>
        <p:spPr bwMode="auto">
          <a:xfrm flipV="1">
            <a:off x="4060287" y="3943924"/>
            <a:ext cx="4962573" cy="334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6449674" y="1487327"/>
            <a:ext cx="33418" cy="24733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185818" y="5214002"/>
            <a:ext cx="3857760" cy="19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284053" y="5330984"/>
            <a:ext cx="3625853" cy="935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145852" y="1639729"/>
            <a:ext cx="2220278" cy="22206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533219" y="1625014"/>
            <a:ext cx="2341280" cy="22206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149890" y="4083607"/>
            <a:ext cx="4806134" cy="213308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85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Current capabilities</a:t>
            </a:r>
            <a:br>
              <a:rPr lang="en-US" dirty="0">
                <a:ea typeface="ＭＳ Ｐゴシック" charset="-128"/>
              </a:rPr>
            </a:br>
            <a:r>
              <a:rPr lang="en-US" sz="2400" dirty="0"/>
              <a:t>Optimal shape design and </a:t>
            </a:r>
            <a:r>
              <a:rPr lang="en-US" sz="2400" dirty="0" smtClean="0"/>
              <a:t>optimization (I/II)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84" y="1480428"/>
            <a:ext cx="2782652" cy="3275459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The </a:t>
            </a:r>
            <a:r>
              <a:rPr lang="en-US" sz="2000" b="1" dirty="0"/>
              <a:t>design optimization of PDE constrained systems is a primary function of </a:t>
            </a:r>
            <a:r>
              <a:rPr lang="en-US" sz="2000" b="1" dirty="0" smtClean="0"/>
              <a:t>SU</a:t>
            </a:r>
            <a:r>
              <a:rPr lang="en-US" sz="2000" b="1" baseline="30000" dirty="0" smtClean="0"/>
              <a:t>2</a:t>
            </a:r>
            <a:r>
              <a:rPr lang="en-US" sz="2000" dirty="0" smtClean="0"/>
              <a:t>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 smtClean="0"/>
              <a:t>The </a:t>
            </a:r>
            <a:r>
              <a:rPr lang="en-US" sz="2000" dirty="0"/>
              <a:t>built-in adjoint solver in the CFD module, in conjunction with </a:t>
            </a:r>
            <a:r>
              <a:rPr lang="en-US" sz="2000" dirty="0" smtClean="0"/>
              <a:t>GPC, </a:t>
            </a:r>
            <a:r>
              <a:rPr lang="en-US" sz="2000" dirty="0"/>
              <a:t>and </a:t>
            </a:r>
            <a:r>
              <a:rPr lang="en-US" sz="2000" dirty="0" smtClean="0"/>
              <a:t>MDC deliver objective </a:t>
            </a:r>
            <a:r>
              <a:rPr lang="en-US" sz="2000" dirty="0"/>
              <a:t>function </a:t>
            </a:r>
            <a:r>
              <a:rPr lang="en-US" sz="2000" dirty="0" smtClean="0"/>
              <a:t>gradients.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019586" y="2965398"/>
            <a:ext cx="2419350" cy="2033776"/>
            <a:chOff x="1988784" y="4344358"/>
            <a:chExt cx="2419350" cy="2033776"/>
          </a:xfrm>
        </p:grpSpPr>
        <p:pic>
          <p:nvPicPr>
            <p:cNvPr id="11" name="Picture 365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784" y="4517584"/>
              <a:ext cx="2419350" cy="186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2527626" y="4344358"/>
              <a:ext cx="1460500" cy="265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D8D8D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38100" dist="25400" dir="5400000" algn="ctr" rotWithShape="0">
                      <a:srgbClr val="00000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Imagen 305" descr="Description: ::::private:var:folders:QW:QWuy0olpF-CTTnIvVZpyLE+++TI:-Tmp-:com.apple.mail.drag:ct_cp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17" y="1251289"/>
            <a:ext cx="200183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laceholder" descr="Description: :cornerstone images:42-16573018-REV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29" y="1241764"/>
            <a:ext cx="1990725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15" name="Picture 3" descr="Description: caradonna.pd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29" y="1448139"/>
            <a:ext cx="2586038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D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91" t="-13496" r="-13332" b="-10211"/>
          <a:stretch>
            <a:fillRect/>
          </a:stretch>
        </p:blipFill>
        <p:spPr bwMode="auto">
          <a:xfrm>
            <a:off x="3081579" y="1237165"/>
            <a:ext cx="6015038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5"/>
          <p:cNvSpPr>
            <a:spLocks noChangeArrowheads="1"/>
          </p:cNvSpPr>
          <p:nvPr/>
        </p:nvSpPr>
        <p:spPr bwMode="auto">
          <a:xfrm>
            <a:off x="6934442" y="2359364"/>
            <a:ext cx="419100" cy="541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rgbClr val="D8D8D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5400" dir="5400000" algn="ctr" rotWithShape="0">
                    <a:srgbClr val="000000">
                      <a:alpha val="35001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6"/>
          <p:cNvSpPr>
            <a:spLocks noChangeArrowheads="1"/>
          </p:cNvSpPr>
          <p:nvPr/>
        </p:nvSpPr>
        <p:spPr bwMode="auto">
          <a:xfrm>
            <a:off x="8423517" y="1356064"/>
            <a:ext cx="463550" cy="579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rgbClr val="D8D8D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38100" dist="25400" dir="5400000" algn="ctr" rotWithShape="0">
                    <a:srgbClr val="000000">
                      <a:alpha val="35001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6724892" y="2306976"/>
            <a:ext cx="71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ews Gothic MT" charset="0"/>
                <a:ea typeface="ÇlÇr ñæí©" charset="0"/>
              </a:rPr>
              <a:t>Pressure Coefficient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/>
        </p:nvSpPr>
        <p:spPr bwMode="auto">
          <a:xfrm>
            <a:off x="8223492" y="1281451"/>
            <a:ext cx="88265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ews Gothic MT" charset="0"/>
                <a:ea typeface="ÇlÇr ñæí©" charset="0"/>
              </a:rPr>
              <a:t>Torque Sensitivity to Shape Deformations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3086342" y="3189626"/>
            <a:ext cx="12112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ews Gothic MT" charset="0"/>
                <a:ea typeface="ÇlÇr ñæí©" charset="0"/>
              </a:rPr>
              <a:t>Torque Coefficient Response Surface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7" name="Picture 6" descr="CT_gradients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08" y="2640424"/>
            <a:ext cx="1263381" cy="947536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20443" y="4892560"/>
            <a:ext cx="8064864" cy="150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Supersonic aircraft design.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Airfoil and fixed wing optimization.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Viscous (RANS) design.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Unsteady design.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Nested Free-Form Deformation boxes.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334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N_Plus_2_2012_rendr_E.jpe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3" y="3938849"/>
            <a:ext cx="3328087" cy="2497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Current capabilities</a:t>
            </a:r>
            <a:br>
              <a:rPr lang="en-US" dirty="0">
                <a:ea typeface="ＭＳ Ｐゴシック" charset="-128"/>
              </a:rPr>
            </a:br>
            <a:r>
              <a:rPr lang="en-US" sz="2400" dirty="0"/>
              <a:t>Optimal shape design and </a:t>
            </a:r>
            <a:r>
              <a:rPr lang="en-US" sz="2400" dirty="0" smtClean="0"/>
              <a:t>optimization (II/II)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5" name="Picture 24" descr="LM1044_AdjSens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79" y="1524061"/>
            <a:ext cx="3954074" cy="26334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7455" y="3931177"/>
            <a:ext cx="3257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Mach number = 1.7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AoA = </a:t>
            </a:r>
            <a:r>
              <a:rPr lang="en-US" sz="1400" dirty="0">
                <a:solidFill>
                  <a:srgbClr val="FFFFFF"/>
                </a:solidFill>
              </a:rPr>
              <a:t>2.1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Free-stream pressure = 11665.9 Pa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Free-stream temperature = 216.65 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03522" y="2983340"/>
            <a:ext cx="254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Drag objective function</a:t>
            </a:r>
          </a:p>
          <a:p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577064" y="5650032"/>
            <a:ext cx="3132584" cy="73866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</a:t>
            </a:r>
            <a:r>
              <a:rPr lang="en-US" sz="1400" dirty="0" smtClean="0">
                <a:solidFill>
                  <a:schemeClr val="bg1"/>
                </a:solidFill>
              </a:rPr>
              <a:t>an </a:t>
            </a:r>
            <a:r>
              <a:rPr lang="en-US" sz="1400" dirty="0">
                <a:solidFill>
                  <a:schemeClr val="bg1"/>
                </a:solidFill>
              </a:rPr>
              <a:t>face </a:t>
            </a:r>
            <a:r>
              <a:rPr lang="en-US" sz="1400" dirty="0" smtClean="0">
                <a:solidFill>
                  <a:schemeClr val="bg1"/>
                </a:solidFill>
              </a:rPr>
              <a:t>Mach 0.515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Total </a:t>
            </a:r>
            <a:r>
              <a:rPr lang="en-US" sz="1400" dirty="0">
                <a:solidFill>
                  <a:schemeClr val="bg1"/>
                </a:solidFill>
              </a:rPr>
              <a:t>nozzle </a:t>
            </a:r>
            <a:r>
              <a:rPr lang="en-US" sz="1400" dirty="0" smtClean="0">
                <a:solidFill>
                  <a:schemeClr val="bg1"/>
                </a:solidFill>
              </a:rPr>
              <a:t>temp 569.7 K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Total nozzle pressure 109764.5 Pa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448207" y="1224461"/>
            <a:ext cx="4164640" cy="2516656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Magnitude of surface sensitivity is </a:t>
            </a:r>
            <a:r>
              <a:rPr lang="en-US" sz="2000" b="1" dirty="0" smtClean="0">
                <a:solidFill>
                  <a:srgbClr val="000000"/>
                </a:solidFill>
              </a:rPr>
              <a:t>related to changes in cost function caused by changes in geometry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Designers can use this sensitivity information </a:t>
            </a:r>
            <a:r>
              <a:rPr lang="en-US" sz="2000" dirty="0">
                <a:solidFill>
                  <a:srgbClr val="000000"/>
                </a:solidFill>
              </a:rPr>
              <a:t>to determine appropriate parameterizations of the configuration prior to optimization.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</p:txBody>
      </p:sp>
      <p:pic>
        <p:nvPicPr>
          <p:cNvPr id="15" name="Imagen 6" descr="FFDBoxesandAirplane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616" y="3605079"/>
            <a:ext cx="2908884" cy="25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Current capabilities</a:t>
            </a:r>
            <a:br>
              <a:rPr lang="en-US" dirty="0">
                <a:ea typeface="ＭＳ Ｐゴシック" charset="-128"/>
              </a:rPr>
            </a:br>
            <a:r>
              <a:rPr lang="de-DE" sz="2400" dirty="0"/>
              <a:t>Adaptive </a:t>
            </a:r>
            <a:r>
              <a:rPr lang="de-DE" sz="2400" dirty="0" err="1"/>
              <a:t>m</a:t>
            </a:r>
            <a:r>
              <a:rPr lang="de-DE" sz="2400" dirty="0" err="1" smtClean="0"/>
              <a:t>esh</a:t>
            </a:r>
            <a:r>
              <a:rPr lang="de-DE" sz="2400" dirty="0" smtClean="0"/>
              <a:t> </a:t>
            </a:r>
            <a:r>
              <a:rPr lang="de-DE" sz="2400" dirty="0" err="1"/>
              <a:t>r</a:t>
            </a:r>
            <a:r>
              <a:rPr lang="de-DE" sz="2400" dirty="0" err="1" smtClean="0"/>
              <a:t>efinement</a:t>
            </a:r>
            <a:r>
              <a:rPr lang="de-DE" sz="2400" dirty="0" smtClean="0"/>
              <a:t> (I/II)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4" y="1295400"/>
            <a:ext cx="4146008" cy="362393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200" dirty="0" smtClean="0"/>
              <a:t>The Mesh Adaptation Code in the SU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 suite facilitates </a:t>
            </a:r>
            <a:r>
              <a:rPr lang="en-US" sz="2200" b="1" dirty="0" smtClean="0"/>
              <a:t>strategic mesh adaptation based on several common schemes</a:t>
            </a:r>
            <a:r>
              <a:rPr lang="en-US" sz="2200" dirty="0" smtClean="0"/>
              <a:t>, including gradient and goal-oriented methods.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smtClean="0"/>
              <a:t>Goal-oriented mesh adaptation.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smtClean="0"/>
              <a:t>Engine propulsion effect adaptation.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smtClean="0"/>
              <a:t>Plasma adaptation.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cycle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58" y="1344521"/>
            <a:ext cx="3503246" cy="3085867"/>
          </a:xfrm>
          <a:prstGeom prst="rect">
            <a:avLst/>
          </a:prstGeom>
        </p:spPr>
      </p:pic>
      <p:pic>
        <p:nvPicPr>
          <p:cNvPr id="8" name="Picture 7" descr="cycl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82" y="3429234"/>
            <a:ext cx="3002137" cy="2644460"/>
          </a:xfrm>
          <a:prstGeom prst="rect">
            <a:avLst/>
          </a:prstGeom>
        </p:spPr>
      </p:pic>
      <p:pic>
        <p:nvPicPr>
          <p:cNvPr id="12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7" y="4868069"/>
            <a:ext cx="4163761" cy="16206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9842" y="4951432"/>
            <a:ext cx="1013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Calibri"/>
                <a:cs typeface="Calibri"/>
              </a:rPr>
              <a:t>Gradient based</a:t>
            </a:r>
            <a:endParaRPr lang="en-US" sz="12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1271" y="5521333"/>
            <a:ext cx="90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000000"/>
                </a:solidFill>
                <a:latin typeface="Calibri"/>
                <a:cs typeface="Calibri"/>
              </a:rPr>
              <a:t>Adjoint</a:t>
            </a:r>
            <a:r>
              <a:rPr lang="en-US" sz="1200" b="1" dirty="0" smtClean="0">
                <a:solidFill>
                  <a:srgbClr val="000000"/>
                </a:solidFill>
                <a:latin typeface="Calibri"/>
                <a:cs typeface="Calibri"/>
              </a:rPr>
              <a:t> based</a:t>
            </a:r>
            <a:endParaRPr lang="en-US" sz="12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6698" y="6065738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Robust adaptation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16" name="Up Arrow 15"/>
          <p:cNvSpPr/>
          <p:nvPr/>
        </p:nvSpPr>
        <p:spPr bwMode="auto">
          <a:xfrm>
            <a:off x="2066255" y="5901266"/>
            <a:ext cx="152012" cy="172721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01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Current capabilities</a:t>
            </a:r>
            <a:br>
              <a:rPr lang="en-US" dirty="0">
                <a:ea typeface="ＭＳ Ｐゴシック" charset="-128"/>
              </a:rPr>
            </a:br>
            <a:r>
              <a:rPr lang="de-DE" sz="2400" dirty="0"/>
              <a:t>Adaptive </a:t>
            </a:r>
            <a:r>
              <a:rPr lang="de-DE" sz="2400" dirty="0" err="1"/>
              <a:t>m</a:t>
            </a:r>
            <a:r>
              <a:rPr lang="de-DE" sz="2400" dirty="0" err="1" smtClean="0"/>
              <a:t>esh</a:t>
            </a:r>
            <a:r>
              <a:rPr lang="de-DE" sz="2400" dirty="0" smtClean="0"/>
              <a:t> </a:t>
            </a:r>
            <a:r>
              <a:rPr lang="de-DE" sz="2400" dirty="0" err="1"/>
              <a:t>r</a:t>
            </a:r>
            <a:r>
              <a:rPr lang="de-DE" sz="2400" dirty="0" err="1" smtClean="0"/>
              <a:t>efinement</a:t>
            </a:r>
            <a:r>
              <a:rPr lang="de-DE" sz="2400" dirty="0" smtClean="0"/>
              <a:t> (II/II)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 descr="mesh_adjcycl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4" y="1110824"/>
            <a:ext cx="3461943" cy="1737360"/>
          </a:xfrm>
          <a:prstGeom prst="rect">
            <a:avLst/>
          </a:prstGeom>
        </p:spPr>
      </p:pic>
      <p:pic>
        <p:nvPicPr>
          <p:cNvPr id="8" name="Picture 7" descr="mesh_gradcycle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/>
          <a:stretch/>
        </p:blipFill>
        <p:spPr>
          <a:xfrm>
            <a:off x="338671" y="2760131"/>
            <a:ext cx="3461943" cy="1551086"/>
          </a:xfrm>
          <a:prstGeom prst="rect">
            <a:avLst/>
          </a:prstGeom>
        </p:spPr>
      </p:pic>
      <p:pic>
        <p:nvPicPr>
          <p:cNvPr id="10" name="Picture 9" descr="grid_convergenc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84" y="1422400"/>
            <a:ext cx="3237257" cy="2878668"/>
          </a:xfrm>
          <a:prstGeom prst="rect">
            <a:avLst/>
          </a:prstGeom>
        </p:spPr>
      </p:pic>
      <p:pic>
        <p:nvPicPr>
          <p:cNvPr id="14" name="Picture 13" descr="Ttr_baseline_zoom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5" y="4257928"/>
            <a:ext cx="2561166" cy="2278338"/>
          </a:xfrm>
          <a:prstGeom prst="rect">
            <a:avLst/>
          </a:prstGeom>
        </p:spPr>
      </p:pic>
      <p:pic>
        <p:nvPicPr>
          <p:cNvPr id="22" name="Picture 21" descr="Ttr_adjcycle5_zoom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76" y="4252186"/>
            <a:ext cx="2569779" cy="2286000"/>
          </a:xfrm>
          <a:prstGeom prst="rect">
            <a:avLst/>
          </a:prstGeom>
        </p:spPr>
      </p:pic>
      <p:pic>
        <p:nvPicPr>
          <p:cNvPr id="23" name="Picture 22" descr="Ttr_gradcycle8_zoom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3401" r="5236" b="1695"/>
          <a:stretch/>
        </p:blipFill>
        <p:spPr>
          <a:xfrm>
            <a:off x="6218947" y="4407047"/>
            <a:ext cx="2502519" cy="20914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23180" y="1872907"/>
            <a:ext cx="20070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Grid adaptation</a:t>
            </a:r>
          </a:p>
          <a:p>
            <a:r>
              <a:rPr lang="en-US" sz="2000" dirty="0" smtClean="0">
                <a:latin typeface="Calibri"/>
                <a:cs typeface="Calibri"/>
              </a:rPr>
              <a:t>Plasma equations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1600" dirty="0">
                <a:latin typeface="Calibri"/>
                <a:cs typeface="Calibri"/>
              </a:rPr>
              <a:t>T</a:t>
            </a:r>
            <a:r>
              <a:rPr lang="en-US" sz="1600" dirty="0" smtClean="0">
                <a:latin typeface="Calibri"/>
                <a:cs typeface="Calibri"/>
              </a:rPr>
              <a:t>wo</a:t>
            </a:r>
            <a:r>
              <a:rPr lang="en-US" sz="1600" dirty="0">
                <a:latin typeface="Calibri"/>
                <a:cs typeface="Calibri"/>
              </a:rPr>
              <a:t>-species Nitrogen gas chemistry </a:t>
            </a:r>
            <a:r>
              <a:rPr lang="en-US" sz="1600" dirty="0" smtClean="0">
                <a:latin typeface="Calibri"/>
                <a:cs typeface="Calibri"/>
              </a:rPr>
              <a:t>model (M </a:t>
            </a:r>
            <a:r>
              <a:rPr lang="en-US" sz="1600" dirty="0">
                <a:latin typeface="Calibri"/>
                <a:cs typeface="Calibri"/>
              </a:rPr>
              <a:t>= 25.9, H = 71km, </a:t>
            </a:r>
            <a:r>
              <a:rPr lang="en-US" sz="1600" dirty="0" smtClean="0">
                <a:latin typeface="Calibri"/>
                <a:cs typeface="Calibri"/>
              </a:rPr>
              <a:t>T </a:t>
            </a:r>
            <a:r>
              <a:rPr lang="en-US" sz="1600" dirty="0">
                <a:latin typeface="Calibri"/>
                <a:cs typeface="Calibri"/>
              </a:rPr>
              <a:t>= 216K, and </a:t>
            </a:r>
            <a:r>
              <a:rPr lang="en-US" sz="1600" dirty="0" smtClean="0">
                <a:latin typeface="Calibri"/>
                <a:cs typeface="Calibri"/>
              </a:rPr>
              <a:t>          Re </a:t>
            </a:r>
            <a:r>
              <a:rPr lang="en-US" sz="1600" dirty="0">
                <a:latin typeface="Calibri"/>
                <a:cs typeface="Calibri"/>
              </a:rPr>
              <a:t>= </a:t>
            </a:r>
            <a:r>
              <a:rPr lang="en-US" sz="1600" dirty="0" smtClean="0">
                <a:latin typeface="Calibri"/>
                <a:cs typeface="Calibri"/>
              </a:rPr>
              <a:t>6280)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944" y="2848188"/>
            <a:ext cx="177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Gradient based adaptation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2258" y="1319065"/>
            <a:ext cx="158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Goal oriented adaptation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4461" y="4566174"/>
            <a:ext cx="1161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Goal oriented adaptation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19877" y="4628441"/>
            <a:ext cx="110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Gradient based adaptation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16711" y="4557577"/>
            <a:ext cx="11616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Baseline solution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12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476" y="1983704"/>
            <a:ext cx="4366382" cy="39079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solidFill>
                  <a:schemeClr val="bg2"/>
                </a:solidFill>
                <a:ea typeface="ＭＳ Ｐゴシック" charset="-128"/>
              </a:rPr>
              <a:t>Motivation</a:t>
            </a:r>
          </a:p>
          <a:p>
            <a:pPr>
              <a:defRPr/>
            </a:pPr>
            <a:r>
              <a:rPr lang="en-US" sz="2800" dirty="0" smtClean="0">
                <a:solidFill>
                  <a:srgbClr val="808080"/>
                </a:solidFill>
                <a:ea typeface="ＭＳ Ｐゴシック" charset="-128"/>
              </a:rPr>
              <a:t>Why SU</a:t>
            </a:r>
            <a:r>
              <a:rPr lang="en-US" sz="2800" baseline="30000" dirty="0" smtClean="0">
                <a:solidFill>
                  <a:srgbClr val="808080"/>
                </a:solidFill>
                <a:ea typeface="ＭＳ Ｐゴシック" charset="-128"/>
              </a:rPr>
              <a:t>2</a:t>
            </a:r>
            <a:r>
              <a:rPr lang="en-US" sz="2800" dirty="0" smtClean="0">
                <a:solidFill>
                  <a:srgbClr val="808080"/>
                </a:solidFill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chemeClr val="bg2"/>
                </a:solidFill>
                <a:ea typeface="ＭＳ Ｐゴシック" charset="-128"/>
              </a:rPr>
              <a:t>Code structure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chemeClr val="bg2"/>
                </a:solidFill>
                <a:ea typeface="ＭＳ Ｐゴシック" charset="-128"/>
              </a:rPr>
              <a:t>Current capabilities</a:t>
            </a:r>
          </a:p>
          <a:p>
            <a:pPr eaLnBrk="1" hangingPunct="1">
              <a:defRPr/>
            </a:pPr>
            <a:r>
              <a:rPr lang="en-US" sz="2800" dirty="0" smtClean="0">
                <a:ea typeface="ＭＳ Ｐゴシック" charset="-128"/>
              </a:rPr>
              <a:t>Conclusions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br>
              <a:rPr lang="en-US" smtClean="0"/>
            </a:br>
            <a:endParaRPr lang="en-US" sz="240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 7th, 2013</a:t>
            </a:r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92" y="1849209"/>
            <a:ext cx="3921277" cy="334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 bwMode="auto">
          <a:xfrm>
            <a:off x="8034399" y="150898"/>
            <a:ext cx="1084455" cy="880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418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xmlns:p14="http://schemas.microsoft.com/office/powerpoint/2010/main" spd="slow" advTm="3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Conclusions and future </a:t>
            </a:r>
            <a:r>
              <a:rPr lang="en-US" dirty="0" smtClean="0">
                <a:ea typeface="ＭＳ Ｐゴシック" charset="-128"/>
              </a:rPr>
              <a:t>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Analyze, optimize, design!</a:t>
            </a:r>
            <a:endParaRPr lang="en-US" sz="2400" baseline="30000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5069" y="1403767"/>
            <a:ext cx="79367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 smtClean="0">
                <a:latin typeface="Calibri"/>
                <a:cs typeface="Calibri"/>
              </a:rPr>
              <a:t>Thanks to its </a:t>
            </a:r>
            <a:r>
              <a:rPr lang="en-US" sz="2000" b="1" u="sng" dirty="0" smtClean="0">
                <a:latin typeface="Calibri"/>
                <a:cs typeface="Calibri"/>
              </a:rPr>
              <a:t>data structure</a:t>
            </a:r>
            <a:r>
              <a:rPr lang="en-US" sz="2000" dirty="0" smtClean="0">
                <a:latin typeface="Calibri"/>
                <a:cs typeface="Calibri"/>
              </a:rPr>
              <a:t>, SU</a:t>
            </a:r>
            <a:r>
              <a:rPr lang="en-US" sz="2000" baseline="30000" dirty="0" smtClean="0">
                <a:latin typeface="Calibri"/>
                <a:cs typeface="Calibri"/>
              </a:rPr>
              <a:t>2</a:t>
            </a:r>
            <a:r>
              <a:rPr lang="en-US" sz="2000" dirty="0" smtClean="0">
                <a:latin typeface="Calibri"/>
                <a:cs typeface="Calibri"/>
              </a:rPr>
              <a:t> is </a:t>
            </a:r>
            <a:r>
              <a:rPr lang="en-US" sz="2000" dirty="0">
                <a:latin typeface="Calibri"/>
                <a:cs typeface="Calibri"/>
              </a:rPr>
              <a:t>an </a:t>
            </a:r>
            <a:r>
              <a:rPr lang="en-US" sz="2000" b="1" dirty="0">
                <a:latin typeface="Calibri"/>
                <a:cs typeface="Calibri"/>
              </a:rPr>
              <a:t>ideal vehicle for performing multi-physics simulations</a:t>
            </a:r>
            <a:r>
              <a:rPr lang="en-US" sz="2000" dirty="0">
                <a:latin typeface="Calibri"/>
                <a:cs typeface="Calibri"/>
              </a:rPr>
              <a:t>, including multi-species </a:t>
            </a:r>
            <a:r>
              <a:rPr lang="en-US" sz="2000" dirty="0" smtClean="0">
                <a:latin typeface="Calibri"/>
                <a:cs typeface="Calibri"/>
              </a:rPr>
              <a:t>thermochemical </a:t>
            </a:r>
            <a:r>
              <a:rPr lang="en-US" sz="2000" dirty="0">
                <a:latin typeface="Calibri"/>
                <a:cs typeface="Calibri"/>
              </a:rPr>
              <a:t>non-equilibrium flow analysis, combustion modeling, two-phase flow simulations, </a:t>
            </a:r>
            <a:r>
              <a:rPr lang="en-US" sz="2000" dirty="0" smtClean="0">
                <a:latin typeface="Calibri"/>
                <a:cs typeface="Calibri"/>
              </a:rPr>
              <a:t>magneto-hydrodynamics </a:t>
            </a:r>
            <a:r>
              <a:rPr lang="en-US" sz="2000" dirty="0">
                <a:latin typeface="Calibri"/>
                <a:cs typeface="Calibri"/>
              </a:rPr>
              <a:t>simulations, etc</a:t>
            </a:r>
            <a:r>
              <a:rPr lang="en-US" sz="2000" dirty="0" smtClean="0">
                <a:latin typeface="Calibri"/>
                <a:cs typeface="Calibri"/>
              </a:rPr>
              <a:t>.</a:t>
            </a:r>
          </a:p>
          <a:p>
            <a:pPr marL="342900" indent="-342900">
              <a:buFont typeface="Wingdings" charset="2"/>
              <a:buChar char="ü"/>
            </a:pPr>
            <a:endParaRPr lang="en-US" sz="2000" dirty="0" smtClean="0">
              <a:latin typeface="Calibri"/>
              <a:cs typeface="Calibri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000" dirty="0">
                <a:latin typeface="Calibri"/>
                <a:cs typeface="Calibri"/>
              </a:rPr>
              <a:t>The </a:t>
            </a:r>
            <a:r>
              <a:rPr lang="en-US" sz="2000" b="1" u="sng" dirty="0" smtClean="0">
                <a:latin typeface="Calibri"/>
                <a:cs typeface="Calibri"/>
              </a:rPr>
              <a:t>optimization </a:t>
            </a:r>
            <a:r>
              <a:rPr lang="en-US" sz="2000" b="1" u="sng" dirty="0">
                <a:latin typeface="Calibri"/>
                <a:cs typeface="Calibri"/>
              </a:rPr>
              <a:t>of PDE constrained systems</a:t>
            </a:r>
            <a:r>
              <a:rPr lang="en-US" sz="2000" b="1" dirty="0">
                <a:latin typeface="Calibri"/>
                <a:cs typeface="Calibri"/>
              </a:rPr>
              <a:t> is a primary function of the SU</a:t>
            </a:r>
            <a:r>
              <a:rPr lang="en-US" sz="2000" b="1" baseline="30000" dirty="0">
                <a:latin typeface="Calibri"/>
                <a:cs typeface="Calibri"/>
              </a:rPr>
              <a:t>2</a:t>
            </a:r>
            <a:r>
              <a:rPr lang="en-US" sz="2000" b="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suite. </a:t>
            </a:r>
            <a:endParaRPr lang="en-US" sz="2000" dirty="0" smtClean="0">
              <a:latin typeface="Calibri"/>
              <a:cs typeface="Calibri"/>
            </a:endParaRPr>
          </a:p>
          <a:p>
            <a:pPr marL="342900" indent="-342900">
              <a:buFont typeface="Wingdings" charset="2"/>
              <a:buChar char="ü"/>
            </a:pPr>
            <a:endParaRPr lang="en-US" sz="2000" dirty="0" smtClean="0">
              <a:latin typeface="Calibri"/>
              <a:cs typeface="Calibri"/>
            </a:endParaRPr>
          </a:p>
          <a:p>
            <a:endParaRPr lang="en-US" sz="2000" dirty="0" smtClean="0">
              <a:latin typeface="Calibri"/>
              <a:cs typeface="Calibri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SU</a:t>
            </a:r>
            <a:r>
              <a:rPr lang="en-US" sz="2000" baseline="30000" dirty="0" smtClean="0">
                <a:solidFill>
                  <a:schemeClr val="tx2"/>
                </a:solidFill>
                <a:latin typeface="Calibri"/>
                <a:cs typeface="Calibri"/>
              </a:rPr>
              <a:t>2</a:t>
            </a:r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 has been </a:t>
            </a:r>
            <a:r>
              <a:rPr lang="en-US" sz="2000" b="1" dirty="0">
                <a:solidFill>
                  <a:schemeClr val="tx2"/>
                </a:solidFill>
                <a:latin typeface="Calibri"/>
                <a:cs typeface="Calibri"/>
              </a:rPr>
              <a:t>released under an open-source license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and it is freely available to the </a:t>
            </a:r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community. Developers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around the world can contribute to and improve the </a:t>
            </a:r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suite.</a:t>
            </a:r>
          </a:p>
          <a:p>
            <a:pPr marL="342900" indent="-342900">
              <a:buFont typeface="Wingdings" charset="2"/>
              <a:buChar char="ü"/>
            </a:pP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S</a:t>
            </a:r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ignificant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efforts were directed at the </a:t>
            </a:r>
            <a:r>
              <a:rPr lang="en-US" sz="2000" b="1" dirty="0">
                <a:solidFill>
                  <a:schemeClr val="tx2"/>
                </a:solidFill>
                <a:latin typeface="Calibri"/>
                <a:cs typeface="Calibri"/>
              </a:rPr>
              <a:t>development of </a:t>
            </a:r>
            <a:r>
              <a:rPr lang="en-US" sz="2000" b="1" dirty="0" smtClean="0">
                <a:solidFill>
                  <a:schemeClr val="tx2"/>
                </a:solidFill>
                <a:latin typeface="Calibri"/>
                <a:cs typeface="Calibri"/>
              </a:rPr>
              <a:t>documentation</a:t>
            </a:r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so that prospective users could get up to speed </a:t>
            </a:r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with a minimum effort.</a:t>
            </a: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03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69"/>
    </mc:Choice>
    <mc:Fallback xmlns="">
      <p:transition xmlns:p14="http://schemas.microsoft.com/office/powerpoint/2010/main" spd="slow" advTm="5276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476" y="1983704"/>
            <a:ext cx="4366382" cy="39079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ea typeface="ＭＳ Ｐゴシック" charset="-128"/>
              </a:rPr>
              <a:t>Motivation</a:t>
            </a:r>
          </a:p>
          <a:p>
            <a:pPr>
              <a:defRPr/>
            </a:pPr>
            <a:r>
              <a:rPr lang="en-US" sz="2800" dirty="0" smtClean="0">
                <a:ea typeface="ＭＳ Ｐゴシック" charset="-128"/>
              </a:rPr>
              <a:t>Why SU</a:t>
            </a:r>
            <a:r>
              <a:rPr lang="en-US" sz="2800" baseline="30000" dirty="0" smtClean="0">
                <a:ea typeface="ＭＳ Ｐゴシック" charset="-128"/>
              </a:rPr>
              <a:t>2</a:t>
            </a:r>
            <a:r>
              <a:rPr lang="en-US" sz="2800" dirty="0" smtClean="0"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2800" dirty="0" smtClean="0">
                <a:ea typeface="ＭＳ Ｐゴシック" charset="-128"/>
              </a:rPr>
              <a:t>Current capabilities</a:t>
            </a:r>
          </a:p>
          <a:p>
            <a:pPr eaLnBrk="1" hangingPunct="1">
              <a:defRPr/>
            </a:pPr>
            <a:r>
              <a:rPr lang="en-US" sz="2800" dirty="0" smtClean="0">
                <a:ea typeface="ＭＳ Ｐゴシック" charset="-128"/>
              </a:rPr>
              <a:t>Conclusions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br>
              <a:rPr lang="en-US" dirty="0" smtClean="0"/>
            </a:br>
            <a:endParaRPr lang="en-US" sz="240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 7th, 2013</a:t>
            </a:r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92" y="1849209"/>
            <a:ext cx="3921277" cy="334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 bwMode="auto">
          <a:xfrm>
            <a:off x="8034399" y="150898"/>
            <a:ext cx="1084455" cy="880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939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xmlns:p14="http://schemas.microsoft.com/office/powerpoint/2010/main" spd="slow" advTm="3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 15th,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SU2 Release Version 2.0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 descr="SU2_Workshop_Agenda_v2.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6" t="9983" r="12166" b="9543"/>
          <a:stretch/>
        </p:blipFill>
        <p:spPr>
          <a:xfrm>
            <a:off x="3014858" y="1116902"/>
            <a:ext cx="3989876" cy="5427454"/>
          </a:xfrm>
          <a:prstGeom prst="rect">
            <a:avLst/>
          </a:prstGeom>
        </p:spPr>
      </p:pic>
      <p:sp>
        <p:nvSpPr>
          <p:cNvPr id="8" name="Título 19"/>
          <p:cNvSpPr>
            <a:spLocks noGrp="1"/>
          </p:cNvSpPr>
          <p:nvPr>
            <p:ph type="title"/>
          </p:nvPr>
        </p:nvSpPr>
        <p:spPr>
          <a:xfrm>
            <a:off x="1587500" y="0"/>
            <a:ext cx="6481086" cy="1143000"/>
          </a:xfrm>
        </p:spPr>
        <p:txBody>
          <a:bodyPr/>
          <a:lstStyle/>
          <a:p>
            <a:r>
              <a:rPr lang="en-US" dirty="0">
                <a:ea typeface="ＭＳ Ｐゴシック" charset="-128"/>
              </a:rPr>
              <a:t>Conclusions and future </a:t>
            </a:r>
            <a:r>
              <a:rPr lang="en-US" dirty="0" smtClean="0">
                <a:ea typeface="ＭＳ Ｐゴシック" charset="-128"/>
              </a:rPr>
              <a:t>work</a:t>
            </a:r>
            <a:r>
              <a:rPr lang="en-US" smtClean="0"/>
              <a:t/>
            </a:r>
            <a:br>
              <a:rPr lang="en-US" smtClean="0"/>
            </a:br>
            <a:r>
              <a:rPr lang="en-US" sz="2400" smtClean="0"/>
              <a:t>Workshop </a:t>
            </a:r>
            <a:r>
              <a:rPr lang="en-US" sz="2400" dirty="0" smtClean="0"/>
              <a:t>agenda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407004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6888" y="1295400"/>
            <a:ext cx="4463447" cy="4800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Thank you for your attention!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Your feedback is very important for us!</a:t>
            </a:r>
          </a:p>
          <a:p>
            <a:pPr marL="0" indent="0" algn="ctr">
              <a:buNone/>
            </a:pPr>
            <a:r>
              <a:rPr lang="nl-NL" sz="1800" dirty="0">
                <a:solidFill>
                  <a:srgbClr val="000000"/>
                </a:solidFill>
                <a:hlinkClick r:id="rId2"/>
              </a:rPr>
              <a:t>http://www.cfd-online.com/Forums/su2</a:t>
            </a:r>
            <a:r>
              <a:rPr lang="nl-NL" sz="1800" dirty="0" smtClean="0">
                <a:solidFill>
                  <a:srgbClr val="000000"/>
                </a:solidFill>
                <a:hlinkClick r:id="rId2"/>
              </a:rPr>
              <a:t>/</a:t>
            </a:r>
            <a:r>
              <a:rPr lang="nl-NL" sz="1800" dirty="0" smtClean="0">
                <a:solidFill>
                  <a:srgbClr val="000000"/>
                </a:solidFill>
              </a:rPr>
              <a:t> 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Questions?</a:t>
            </a:r>
            <a:r>
              <a:rPr lang="en-US" sz="6000" dirty="0" smtClean="0">
                <a:solidFill>
                  <a:srgbClr val="000000"/>
                </a:solidFill>
              </a:rPr>
              <a:t> </a:t>
            </a:r>
            <a:r>
              <a:rPr lang="en-US" sz="3600" dirty="0">
                <a:solidFill>
                  <a:srgbClr val="000000"/>
                </a:solidFill>
                <a:hlinkClick r:id="rId3" action="ppaction://hlinkfile"/>
              </a:rPr>
              <a:t>su2.</a:t>
            </a:r>
            <a:r>
              <a:rPr lang="en-US" sz="3600" dirty="0" smtClean="0">
                <a:solidFill>
                  <a:srgbClr val="000000"/>
                </a:solidFill>
                <a:hlinkClick r:id="rId3" action="ppaction://hlinkfile"/>
              </a:rPr>
              <a:t>stanford.edu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pic>
        <p:nvPicPr>
          <p:cNvPr id="7" name="Imagen 6" descr="miracleocc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1701800"/>
            <a:ext cx="3810000" cy="381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5"/>
    </mc:Choice>
    <mc:Fallback xmlns="">
      <p:transition xmlns:p14="http://schemas.microsoft.com/office/powerpoint/2010/main" spd="slow" advTm="578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476" y="1983704"/>
            <a:ext cx="4366382" cy="39079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ea typeface="ＭＳ Ｐゴシック" charset="-128"/>
              </a:rPr>
              <a:t>Motivation</a:t>
            </a:r>
          </a:p>
          <a:p>
            <a:pPr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Why SU</a:t>
            </a:r>
            <a:r>
              <a:rPr lang="en-US" sz="2800" baseline="30000" dirty="0" smtClean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2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Current capabilities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Conclusions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br>
              <a:rPr lang="en-US" smtClean="0"/>
            </a:br>
            <a:endParaRPr lang="en-US" sz="240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 7th, 2013</a:t>
            </a:r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92" y="1849209"/>
            <a:ext cx="3921277" cy="334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 bwMode="auto">
          <a:xfrm>
            <a:off x="8034399" y="150898"/>
            <a:ext cx="1084455" cy="880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46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xmlns:p14="http://schemas.microsoft.com/office/powerpoint/2010/main" spd="slow" advTm="3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br>
              <a:rPr lang="en-US" dirty="0" smtClean="0"/>
            </a:br>
            <a:r>
              <a:rPr lang="en-US" sz="2400" dirty="0" smtClean="0"/>
              <a:t>Our objective</a:t>
            </a:r>
            <a:endParaRPr lang="en-US" sz="2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2666" y="1456268"/>
            <a:ext cx="8081433" cy="19642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Develop advanced design environments to enable systems </a:t>
            </a:r>
            <a:r>
              <a:rPr lang="en-US" sz="2400" dirty="0" smtClean="0"/>
              <a:t>that </a:t>
            </a:r>
            <a:r>
              <a:rPr lang="en-US" sz="2400" b="1" dirty="0" smtClean="0"/>
              <a:t>address the challenge of meeting the demand while minimizing the impact on the environment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Develop a </a:t>
            </a:r>
            <a:r>
              <a:rPr lang="en-US" sz="2400" b="1" dirty="0" smtClean="0"/>
              <a:t>leading solver in the unstructured CFD community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44506" y="3298276"/>
            <a:ext cx="8266564" cy="3045046"/>
            <a:chOff x="444506" y="3599092"/>
            <a:chExt cx="8266564" cy="3045046"/>
          </a:xfrm>
        </p:grpSpPr>
        <p:pic>
          <p:nvPicPr>
            <p:cNvPr id="7" name="Picture 6" descr="Screen Shot 2012-11-21 at 1.16.38 PM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508" y="3665026"/>
              <a:ext cx="1411914" cy="1256837"/>
            </a:xfrm>
            <a:prstGeom prst="rect">
              <a:avLst/>
            </a:prstGeom>
          </p:spPr>
        </p:pic>
        <p:pic>
          <p:nvPicPr>
            <p:cNvPr id="17" name="Imagen 16" descr="airplane.jpg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06" y="3599092"/>
              <a:ext cx="3416300" cy="2088925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61300" y="5059197"/>
              <a:ext cx="2848717" cy="372734"/>
            </a:xfrm>
            <a:prstGeom prst="rect">
              <a:avLst/>
            </a:prstGeom>
          </p:spPr>
        </p:pic>
        <p:pic>
          <p:nvPicPr>
            <p:cNvPr id="16" name="Picture 3" descr="caradonna.pdf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980" y="3857298"/>
              <a:ext cx="1885036" cy="1063214"/>
            </a:xfrm>
            <a:prstGeom prst="rect">
              <a:avLst/>
            </a:prstGeom>
          </p:spPr>
        </p:pic>
        <p:pic>
          <p:nvPicPr>
            <p:cNvPr id="18" name="Imagen 17" descr=":::::private:var:folders:QW:QWuy0olpF-CTTnIvVZpyLE+++TI:-Tmp-:com.apple.mail.drag-T0x100520100.tmp.k3GKZq:MeshedElectronNumberDensity.png"/>
            <p:cNvPicPr/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424" y="5500045"/>
              <a:ext cx="1120327" cy="903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Imagen 19" descr="::Documents:Articles:AIAA_Paper12 - Free surface modelization and design:figures:pressure_3D.jpg"/>
            <p:cNvPicPr/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954" y="5486611"/>
              <a:ext cx="1599116" cy="115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917" y="4691832"/>
              <a:ext cx="2955320" cy="1872272"/>
            </a:xfrm>
            <a:prstGeom prst="rect">
              <a:avLst/>
            </a:prstGeom>
          </p:spPr>
        </p:pic>
        <p:pic>
          <p:nvPicPr>
            <p:cNvPr id="25" name="Picture 365"/>
            <p:cNvPicPr/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377" y="3638151"/>
              <a:ext cx="1856656" cy="1191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1" name="Picture 20" descr="cycle1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1" y="4815135"/>
            <a:ext cx="1683180" cy="14826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76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66"/>
    </mc:Choice>
    <mc:Fallback xmlns="">
      <p:transition xmlns:p14="http://schemas.microsoft.com/office/powerpoint/2010/main" spd="slow" advTm="10916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br>
              <a:rPr lang="en-US" dirty="0" smtClean="0"/>
            </a:br>
            <a:r>
              <a:rPr lang="en-US" sz="2400" dirty="0"/>
              <a:t>Multi-Disciplinary Shape Design Optimization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685800" y="2336800"/>
            <a:ext cx="7772400" cy="3759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  <a:latin typeface="Calibri"/>
                <a:cs typeface="Calibri"/>
              </a:rPr>
              <a:t>The optimization of a </a:t>
            </a:r>
            <a:r>
              <a:rPr lang="en-US" sz="2200" b="1" dirty="0" smtClean="0">
                <a:solidFill>
                  <a:srgbClr val="000000"/>
                </a:solidFill>
                <a:latin typeface="Calibri"/>
                <a:cs typeface="Calibri"/>
              </a:rPr>
              <a:t>complete aircraft configuration </a:t>
            </a:r>
            <a:r>
              <a:rPr lang="en-US" sz="2200" dirty="0" smtClean="0">
                <a:solidFill>
                  <a:srgbClr val="000000"/>
                </a:solidFill>
                <a:latin typeface="Calibri"/>
                <a:cs typeface="Calibri"/>
              </a:rPr>
              <a:t>implies the interaction of a lot of different SW modules.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  <a:latin typeface="Calibri"/>
                <a:cs typeface="Calibri"/>
              </a:rPr>
              <a:t>It is not easy to parameterize appropriately the </a:t>
            </a:r>
            <a:r>
              <a:rPr lang="en-US" sz="2200" b="1" dirty="0" smtClean="0">
                <a:solidFill>
                  <a:srgbClr val="000000"/>
                </a:solidFill>
                <a:latin typeface="Calibri"/>
                <a:cs typeface="Calibri"/>
              </a:rPr>
              <a:t>geometry modifications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smtClean="0">
                <a:solidFill>
                  <a:srgbClr val="000000"/>
                </a:solidFill>
              </a:rPr>
              <a:t>(</a:t>
            </a:r>
            <a:r>
              <a:rPr lang="en-US" sz="2200" dirty="0" smtClean="0">
                <a:solidFill>
                  <a:srgbClr val="000000"/>
                </a:solidFill>
                <a:latin typeface="Calibri"/>
                <a:cs typeface="Calibri"/>
              </a:rPr>
              <a:t>intersections and geometric constraints).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  <a:latin typeface="Calibri"/>
                <a:cs typeface="Calibri"/>
              </a:rPr>
              <a:t>An optimizer is </a:t>
            </a:r>
            <a:r>
              <a:rPr lang="en-US" sz="2200" b="1" dirty="0" smtClean="0">
                <a:solidFill>
                  <a:srgbClr val="000000"/>
                </a:solidFill>
                <a:latin typeface="Calibri"/>
                <a:cs typeface="Calibri"/>
              </a:rPr>
              <a:t>limited to considering those designs that are described by the selected parameterization</a:t>
            </a:r>
            <a:r>
              <a:rPr lang="en-US" sz="22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Important </a:t>
            </a:r>
            <a:r>
              <a:rPr lang="en-US" sz="2200" b="1" dirty="0" smtClean="0"/>
              <a:t>mathematical difficulties </a:t>
            </a:r>
            <a:r>
              <a:rPr lang="en-US" sz="2200" dirty="0" smtClean="0"/>
              <a:t>in the gradients evaluation.</a:t>
            </a:r>
            <a:endParaRPr lang="en-US" sz="22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  <a:latin typeface="Calibri"/>
                <a:cs typeface="Calibri"/>
              </a:rPr>
              <a:t>Great </a:t>
            </a:r>
            <a:r>
              <a:rPr lang="en-US" sz="2200" b="1" dirty="0" smtClean="0">
                <a:solidFill>
                  <a:srgbClr val="000000"/>
                </a:solidFill>
                <a:latin typeface="Calibri"/>
                <a:cs typeface="Calibri"/>
              </a:rPr>
              <a:t>time and personnel resources </a:t>
            </a:r>
            <a:r>
              <a:rPr lang="en-US" sz="2200" dirty="0" smtClean="0">
                <a:solidFill>
                  <a:srgbClr val="000000"/>
                </a:solidFill>
                <a:latin typeface="Calibri"/>
                <a:cs typeface="Calibri"/>
              </a:rPr>
              <a:t>are typically</a:t>
            </a:r>
            <a:r>
              <a:rPr lang="en-US" sz="220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alibri"/>
                <a:cs typeface="Calibri"/>
              </a:rPr>
              <a:t>needed</a:t>
            </a:r>
            <a:r>
              <a:rPr lang="en-US" sz="2200" dirty="0" smtClean="0">
                <a:latin typeface="Calibri"/>
                <a:cs typeface="Calibri"/>
              </a:rPr>
              <a:t>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85800" y="1330236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Optimization techniques are the 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final goal of all practical design 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project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but they are not used everywhere because: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9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25"/>
    </mc:Choice>
    <mc:Fallback xmlns="">
      <p:transition xmlns:p14="http://schemas.microsoft.com/office/powerpoint/2010/main" spd="slow" advTm="10432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br>
              <a:rPr lang="en-US" dirty="0" smtClean="0"/>
            </a:br>
            <a:r>
              <a:rPr lang="en-US" sz="2400" dirty="0" smtClean="0"/>
              <a:t>Software integration in </a:t>
            </a:r>
            <a:r>
              <a:rPr lang="en-US" sz="2400" dirty="0"/>
              <a:t>s</a:t>
            </a:r>
            <a:r>
              <a:rPr lang="en-US" sz="2400" dirty="0" smtClean="0"/>
              <a:t>hape </a:t>
            </a:r>
            <a:r>
              <a:rPr lang="en-US" sz="2400" dirty="0"/>
              <a:t>d</a:t>
            </a:r>
            <a:r>
              <a:rPr lang="en-US" sz="2400" dirty="0" smtClean="0"/>
              <a:t>esign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562" y="1383198"/>
            <a:ext cx="8351954" cy="98984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b="1" dirty="0" smtClean="0"/>
              <a:t>integrate the existing SW packages into coupled multi-physics analysis and design optimization</a:t>
            </a:r>
            <a:r>
              <a:rPr lang="en-US" dirty="0" smtClean="0"/>
              <a:t> solvers is a challenge.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70435" y="2303169"/>
            <a:ext cx="5126851" cy="3988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 smtClean="0"/>
              <a:t>The </a:t>
            </a:r>
            <a:r>
              <a:rPr lang="en-US" b="1" dirty="0" smtClean="0"/>
              <a:t>variety of approaches </a:t>
            </a:r>
            <a:r>
              <a:rPr lang="en-US" dirty="0" smtClean="0"/>
              <a:t>chosen for the independent components of the overall problem make it difficult to:</a:t>
            </a:r>
          </a:p>
          <a:p>
            <a:pPr>
              <a:lnSpc>
                <a:spcPct val="120000"/>
              </a:lnSpc>
            </a:pPr>
            <a:r>
              <a:rPr lang="en-US" b="1" dirty="0" smtClean="0"/>
              <a:t>Expand the range of applicability </a:t>
            </a:r>
            <a:r>
              <a:rPr lang="en-US" dirty="0" smtClean="0"/>
              <a:t>to situations not originally envisioned.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Reduce the overall burden of creating </a:t>
            </a:r>
            <a:r>
              <a:rPr lang="en-US" b="1" dirty="0" smtClean="0"/>
              <a:t>integrated applications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Exploit </a:t>
            </a:r>
            <a:r>
              <a:rPr lang="en-US" b="1" dirty="0" smtClean="0"/>
              <a:t>fully coupled approaches</a:t>
            </a:r>
            <a:r>
              <a:rPr lang="en-US" dirty="0" smtClean="0"/>
              <a:t>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714" r="90000">
                        <a14:foregroundMark x1="16429" y1="22857" x2="16429" y2="22857"/>
                        <a14:foregroundMark x1="5714" y1="18095" x2="5714" y2="180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000" y="2943377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476" y="1983704"/>
            <a:ext cx="4366382" cy="390797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solidFill>
                  <a:schemeClr val="bg2"/>
                </a:solidFill>
                <a:ea typeface="ＭＳ Ｐゴシック" charset="-128"/>
              </a:rPr>
              <a:t>Motivation</a:t>
            </a:r>
          </a:p>
          <a:p>
            <a:pPr>
              <a:defRPr/>
            </a:pPr>
            <a:r>
              <a:rPr lang="en-US" sz="2800" dirty="0" smtClean="0">
                <a:solidFill>
                  <a:srgbClr val="000000"/>
                </a:solidFill>
                <a:ea typeface="ＭＳ Ｐゴシック" charset="-128"/>
              </a:rPr>
              <a:t>Why SU</a:t>
            </a:r>
            <a:r>
              <a:rPr lang="en-US" sz="2800" baseline="30000" dirty="0" smtClean="0">
                <a:solidFill>
                  <a:srgbClr val="000000"/>
                </a:solidFill>
                <a:ea typeface="ＭＳ Ｐゴシック" charset="-128"/>
              </a:rPr>
              <a:t>2</a:t>
            </a:r>
            <a:r>
              <a:rPr lang="en-US" sz="2800" dirty="0" smtClean="0">
                <a:solidFill>
                  <a:srgbClr val="000000"/>
                </a:solidFill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Current capabilities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charset="-128"/>
              </a:rPr>
              <a:t>Conclusions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br>
              <a:rPr lang="en-US" dirty="0" smtClean="0"/>
            </a:br>
            <a:endParaRPr lang="en-US" sz="240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 7th, 2013</a:t>
            </a:r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92" y="1849209"/>
            <a:ext cx="3921277" cy="334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 bwMode="auto">
          <a:xfrm>
            <a:off x="8034399" y="150898"/>
            <a:ext cx="1084455" cy="880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701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xmlns:p14="http://schemas.microsoft.com/office/powerpoint/2010/main" spd="slow" advTm="3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esh_gradcycle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/>
          <a:stretch/>
        </p:blipFill>
        <p:spPr>
          <a:xfrm>
            <a:off x="5418671" y="4982631"/>
            <a:ext cx="3461943" cy="155108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SU</a:t>
            </a:r>
            <a:r>
              <a:rPr lang="en-US" baseline="30000" dirty="0" smtClean="0"/>
              <a:t>2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400" dirty="0" smtClean="0"/>
              <a:t>Stanford University Unstructured (SU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suite</a:t>
            </a:r>
            <a:endParaRPr lang="en-US" sz="2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2970" y="1154588"/>
            <a:ext cx="5431601" cy="53224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The Stanford University Unstructured (SU</a:t>
            </a:r>
            <a:r>
              <a:rPr lang="en-US" sz="2400" baseline="30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) </a:t>
            </a:r>
            <a:r>
              <a:rPr lang="en-US" sz="2400" b="1" dirty="0" smtClean="0">
                <a:solidFill>
                  <a:srgbClr val="000000"/>
                </a:solidFill>
              </a:rPr>
              <a:t>suite is an open-source collection of C++ based software tools to perform PDE analysis and solve PDE</a:t>
            </a:r>
            <a:r>
              <a:rPr lang="en-US" sz="2400" b="1" dirty="0" smtClean="0"/>
              <a:t>-</a:t>
            </a:r>
            <a:r>
              <a:rPr lang="en-US" sz="2400" b="1" dirty="0" smtClean="0">
                <a:solidFill>
                  <a:srgbClr val="000000"/>
                </a:solidFill>
              </a:rPr>
              <a:t>constrained optimization problems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SU</a:t>
            </a:r>
            <a:r>
              <a:rPr lang="en-US" sz="2400" b="1" baseline="30000" dirty="0" smtClean="0">
                <a:solidFill>
                  <a:srgbClr val="000000"/>
                </a:solidFill>
              </a:rPr>
              <a:t>2</a:t>
            </a:r>
            <a:r>
              <a:rPr lang="en-US" sz="2400" b="1" dirty="0" smtClean="0">
                <a:solidFill>
                  <a:srgbClr val="000000"/>
                </a:solidFill>
              </a:rPr>
              <a:t> is under active development at Stanford University in the Aerospace Design Lab (ADL) </a:t>
            </a:r>
            <a:r>
              <a:rPr lang="en-US" sz="2400" dirty="0" smtClean="0">
                <a:solidFill>
                  <a:srgbClr val="000000"/>
                </a:solidFill>
              </a:rPr>
              <a:t>of the Department of Aeronautics and Astronautics.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More than 24,000 visits and 3,150 downloads</a:t>
            </a:r>
            <a:r>
              <a:rPr lang="en-US" sz="2400" dirty="0" smtClean="0">
                <a:solidFill>
                  <a:srgbClr val="000000"/>
                </a:solidFill>
              </a:rPr>
              <a:t> since January 19, 2012</a:t>
            </a:r>
          </a:p>
          <a:p>
            <a:pPr marL="0" indent="0">
              <a:buNone/>
            </a:pPr>
            <a:r>
              <a:rPr lang="en-US" sz="2400" dirty="0" smtClean="0">
                <a:hlinkClick r:id="rId4"/>
              </a:rPr>
              <a:t>http://su2.stanford.edu/</a:t>
            </a:r>
            <a:endParaRPr lang="en-US" sz="2400" dirty="0" smtClean="0"/>
          </a:p>
          <a:p>
            <a:pPr marL="0" indent="0">
              <a:buNone/>
            </a:pP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>
                <a:latin typeface="Calibri"/>
                <a:cs typeface="Calibri"/>
              </a:rPr>
              <a:t>Jan 7th, 2013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Stanford University Unstructured (SU2)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51" y="1257306"/>
            <a:ext cx="2253415" cy="192340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 descr="cycle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67" y="3325141"/>
            <a:ext cx="1990919" cy="175371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0"/>
          <a:stretch/>
        </p:blipFill>
        <p:spPr>
          <a:xfrm>
            <a:off x="5969991" y="4369967"/>
            <a:ext cx="2898842" cy="16311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41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81"/>
    </mc:Choice>
    <mc:Fallback xmlns="">
      <p:transition xmlns:p14="http://schemas.microsoft.com/office/powerpoint/2010/main" spd="slow" advTm="404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SU</a:t>
            </a:r>
            <a:r>
              <a:rPr lang="en-US" baseline="30000" dirty="0" smtClean="0"/>
              <a:t>2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400" dirty="0" smtClean="0"/>
              <a:t>Lasting </a:t>
            </a:r>
            <a:r>
              <a:rPr lang="en-US" sz="2400" dirty="0"/>
              <a:t>infrastructure for future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186" y="1563738"/>
            <a:ext cx="8534711" cy="472937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/>
              <a:t>An open-source </a:t>
            </a:r>
            <a:r>
              <a:rPr lang="en-US" sz="2000" b="1" dirty="0" smtClean="0"/>
              <a:t>model: </a:t>
            </a:r>
            <a:r>
              <a:rPr lang="en-US" sz="2000" dirty="0" smtClean="0"/>
              <a:t>basic </a:t>
            </a:r>
            <a:r>
              <a:rPr lang="en-US" sz="2000" dirty="0"/>
              <a:t>formulation with a reasonable set of initial capabilities, we would like to see contributions from the </a:t>
            </a:r>
            <a:r>
              <a:rPr lang="en-US" sz="2000" dirty="0" smtClean="0"/>
              <a:t>community!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Portability</a:t>
            </a:r>
            <a:r>
              <a:rPr lang="en-US" sz="2000" b="1" dirty="0"/>
              <a:t>: </a:t>
            </a:r>
            <a:r>
              <a:rPr lang="en-US" sz="2000" dirty="0"/>
              <a:t>SU</a:t>
            </a:r>
            <a:r>
              <a:rPr lang="en-US" sz="2000" baseline="30000" dirty="0"/>
              <a:t>2</a:t>
            </a:r>
            <a:r>
              <a:rPr lang="en-US" sz="2000" dirty="0"/>
              <a:t> has been developed using ANSI C++ and only relies on widely-available, well</a:t>
            </a:r>
            <a:r>
              <a:rPr lang="en-US" sz="2000" dirty="0" smtClean="0"/>
              <a:t>-supported</a:t>
            </a:r>
            <a:r>
              <a:rPr lang="en-US" sz="2000" dirty="0"/>
              <a:t>, open-source </a:t>
            </a:r>
            <a:r>
              <a:rPr lang="en-US" sz="2000" dirty="0" smtClean="0"/>
              <a:t>software.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Reusability </a:t>
            </a:r>
            <a:r>
              <a:rPr lang="en-US" sz="2000" b="1" dirty="0"/>
              <a:t>and encapsulation: </a:t>
            </a:r>
            <a:r>
              <a:rPr lang="en-US" sz="2000" dirty="0"/>
              <a:t>SU</a:t>
            </a:r>
            <a:r>
              <a:rPr lang="en-US" sz="2000" baseline="30000" dirty="0"/>
              <a:t>2</a:t>
            </a:r>
            <a:r>
              <a:rPr lang="en-US" sz="2000" dirty="0"/>
              <a:t> is built so that the main concepts (</a:t>
            </a:r>
            <a:r>
              <a:rPr lang="en-US" sz="2000" dirty="0" smtClean="0"/>
              <a:t>geometry, sol. </a:t>
            </a:r>
            <a:r>
              <a:rPr lang="en-US" sz="2000" dirty="0"/>
              <a:t>algorithms, </a:t>
            </a:r>
            <a:r>
              <a:rPr lang="en-US" sz="2000" dirty="0" smtClean="0"/>
              <a:t>num. algorithms, </a:t>
            </a:r>
            <a:r>
              <a:rPr lang="en-US" sz="2000" dirty="0" err="1"/>
              <a:t>etc</a:t>
            </a:r>
            <a:r>
              <a:rPr lang="en-US" sz="2000" dirty="0"/>
              <a:t>) are abstracted to a very high-level. This abstraction promotes reusability of the code and enables modifications without incorrectly affecting other portions of </a:t>
            </a:r>
            <a:r>
              <a:rPr lang="en-US" sz="2000" dirty="0" smtClean="0"/>
              <a:t>the suite.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Flexibility</a:t>
            </a:r>
            <a:r>
              <a:rPr lang="en-US" sz="2000" dirty="0" smtClean="0"/>
              <a:t> </a:t>
            </a:r>
            <a:r>
              <a:rPr lang="en-US" sz="2000" dirty="0"/>
              <a:t>required to re-purpose existing software for new and different uses</a:t>
            </a:r>
            <a:r>
              <a:rPr lang="en-US" sz="2000" dirty="0" smtClean="0"/>
              <a:t>. </a:t>
            </a:r>
            <a:r>
              <a:rPr lang="en-US" sz="2000" dirty="0"/>
              <a:t>Enabling a common interface for all the necessary components</a:t>
            </a:r>
            <a:r>
              <a:rPr lang="en-US" sz="2000" dirty="0" smtClean="0"/>
              <a:t>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Performance</a:t>
            </a:r>
            <a:r>
              <a:rPr lang="en-US" sz="2000" b="1" dirty="0"/>
              <a:t>: </a:t>
            </a:r>
            <a:r>
              <a:rPr lang="en-US" sz="2000" dirty="0"/>
              <a:t>we have attempted to develop numerical solution algorithms that result in high-performance convergence of the solver in SU</a:t>
            </a:r>
            <a:r>
              <a:rPr lang="en-US" sz="2000" baseline="30000" dirty="0"/>
              <a:t>2</a:t>
            </a:r>
            <a:r>
              <a:rPr lang="en-US" sz="20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Gradient </a:t>
            </a:r>
            <a:r>
              <a:rPr lang="en-US" sz="2000" b="1" dirty="0"/>
              <a:t>availability:</a:t>
            </a:r>
            <a:r>
              <a:rPr lang="en-US" sz="2000" dirty="0"/>
              <a:t> for many applications </a:t>
            </a:r>
            <a:r>
              <a:rPr lang="en-US" sz="2000" dirty="0" smtClean="0"/>
              <a:t>it </a:t>
            </a:r>
            <a:r>
              <a:rPr lang="en-US" sz="2000" dirty="0"/>
              <a:t>is important to obtain </a:t>
            </a:r>
            <a:r>
              <a:rPr lang="en-US" sz="2000" dirty="0" smtClean="0"/>
              <a:t>grad. </a:t>
            </a:r>
            <a:r>
              <a:rPr lang="en-US" sz="2000" dirty="0"/>
              <a:t>of the responses computed by SU</a:t>
            </a:r>
            <a:r>
              <a:rPr lang="en-US" sz="2000" baseline="30000" dirty="0"/>
              <a:t>2</a:t>
            </a:r>
            <a:r>
              <a:rPr lang="en-US" sz="2000" dirty="0"/>
              <a:t> to variations </a:t>
            </a:r>
            <a:r>
              <a:rPr lang="en-US" sz="2000" dirty="0" smtClean="0"/>
              <a:t>of design </a:t>
            </a:r>
            <a:r>
              <a:rPr lang="en-US" sz="2000" dirty="0"/>
              <a:t>parameters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Jan 7th,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Stanford University Unstructured (SU2)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27632-CE63-A847-914F-A1F825E2A68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3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23|1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3|7.4|8.9|10.5|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27323</TotalTime>
  <Words>1358</Words>
  <Application>Microsoft Macintosh PowerPoint</Application>
  <PresentationFormat>On-screen Show (4:3)</PresentationFormat>
  <Paragraphs>212</Paragraphs>
  <Slides>21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Blank Presentation</vt:lpstr>
      <vt:lpstr>Welcome and introduction to SU2</vt:lpstr>
      <vt:lpstr>Outline </vt:lpstr>
      <vt:lpstr>Outline </vt:lpstr>
      <vt:lpstr>Motivation Our objective</vt:lpstr>
      <vt:lpstr>Motivation Multi-Disciplinary Shape Design Optimization</vt:lpstr>
      <vt:lpstr>Motivation Software integration in shape design</vt:lpstr>
      <vt:lpstr>Outline </vt:lpstr>
      <vt:lpstr>Why SU2? Stanford University Unstructured (SU2) suite</vt:lpstr>
      <vt:lpstr>Why SU2? Lasting infrastructure for future efforts</vt:lpstr>
      <vt:lpstr>Why SU2? Multi-physics shape optimization.</vt:lpstr>
      <vt:lpstr>Outline </vt:lpstr>
      <vt:lpstr>Current capabilities High fidelity analysis (I/II)</vt:lpstr>
      <vt:lpstr>Current capabilities High fidelity analysis (II/II)</vt:lpstr>
      <vt:lpstr>Current capabilities Optimal shape design and optimization (I/II)</vt:lpstr>
      <vt:lpstr>Current capabilities Optimal shape design and optimization (II/II)</vt:lpstr>
      <vt:lpstr>Current capabilities Adaptive mesh refinement (I/II)</vt:lpstr>
      <vt:lpstr>Current capabilities Adaptive mesh refinement (II/II)</vt:lpstr>
      <vt:lpstr>Outline </vt:lpstr>
      <vt:lpstr>Conclusions and future work Analyze, optimize, design!</vt:lpstr>
      <vt:lpstr>Conclusions and future work Workshop agenda</vt:lpstr>
      <vt:lpstr>PowerPoint Presentation</vt:lpstr>
    </vt:vector>
  </TitlesOfParts>
  <Manager/>
  <Company>Stanford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and introduction to SU2</dc:title>
  <dc:subject>Stanford University Unstructured</dc:subject>
  <dc:creator>Francisco Palacios</dc:creator>
  <cp:keywords/>
  <dc:description/>
  <cp:lastModifiedBy>Francisco Palacios</cp:lastModifiedBy>
  <cp:revision>742</cp:revision>
  <dcterms:created xsi:type="dcterms:W3CDTF">2012-08-27T17:13:56Z</dcterms:created>
  <dcterms:modified xsi:type="dcterms:W3CDTF">2013-01-18T19:28:46Z</dcterms:modified>
  <cp:category/>
</cp:coreProperties>
</file>